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vml" ContentType="application/vnd.openxmlformats-officedocument.vmlDrawing"/>
  <Default Extension="gif" ContentType="image/gif"/>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6" r:id="rId2"/>
    <p:sldId id="258" r:id="rId3"/>
    <p:sldId id="260" r:id="rId4"/>
    <p:sldId id="261"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33" autoAdjust="0"/>
    <p:restoredTop sz="86445" autoAdjust="0"/>
  </p:normalViewPr>
  <p:slideViewPr>
    <p:cSldViewPr snapToGrid="0" snapToObjects="1">
      <p:cViewPr varScale="1">
        <p:scale>
          <a:sx n="118" d="100"/>
          <a:sy n="118" d="100"/>
        </p:scale>
        <p:origin x="-104"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interSettings" Target="printerSettings/printerSettings1.bin"/><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45ADBA-B763-DA4A-BD4D-298D4FC4B14C}" type="datetimeFigureOut">
              <a:rPr lang="en-US" smtClean="0"/>
              <a:t>12/31/15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274960-868B-3842-820E-7E124A7C2F4C}" type="slidenum">
              <a:rPr lang="en-US" smtClean="0"/>
              <a:t>‹#›</a:t>
            </a:fld>
            <a:endParaRPr lang="en-US"/>
          </a:p>
        </p:txBody>
      </p:sp>
    </p:spTree>
    <p:extLst>
      <p:ext uri="{BB962C8B-B14F-4D97-AF65-F5344CB8AC3E}">
        <p14:creationId xmlns:p14="http://schemas.microsoft.com/office/powerpoint/2010/main" val="406635356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tatic.webvid.co.uk/assets/1430390924%20PRWGlobalAwards2015FINAL.pdf" TargetMode="External"/><Relationship Id="rId4" Type="http://schemas.openxmlformats.org/officeDocument/2006/relationships/hyperlink" Target="http://www.globalprweekawards.com/global-awards/results" TargetMode="External"/><Relationship Id="rId5" Type="http://schemas.openxmlformats.org/officeDocument/2006/relationships/hyperlink" Target="http://www.eurobest.com/winners/2015/pr/" TargetMode="External"/><Relationship Id="rId6" Type="http://schemas.openxmlformats.org/officeDocument/2006/relationships/hyperlink" Target="https://connect.ketchum.com/?id=I2218559" TargetMode="External"/><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cliohealthcare.com/winners/2015/all/entry.cfm?entryid=401510649&amp;ispartofcampaign=0&amp;index=14" TargetMode="External"/><Relationship Id="rId4" Type="http://schemas.openxmlformats.org/officeDocument/2006/relationships/hyperlink" Target="http://www.cliohealthcare.com/winners/2015/all/entry.cfm?entryid=401510648&amp;ispartofcampaign=0&amp;index=13" TargetMode="External"/><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 Id="rId3" Type="http://schemas.openxmlformats.org/officeDocument/2006/relationships/hyperlink" Target="http://www.holmesreport.com/events-awards/sabre-awards/global-sabre-awards/2015-global-sabre-awards"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Calibri"/>
                <a:ea typeface="+mn-ea"/>
                <a:cs typeface="Calibri"/>
              </a:rPr>
              <a:t>PR WEEK GLOBAL AWARDS</a:t>
            </a:r>
          </a:p>
          <a:p>
            <a:r>
              <a:rPr lang="en-US" sz="1200" b="0" kern="1200" dirty="0" smtClean="0">
                <a:solidFill>
                  <a:schemeClr val="tx1"/>
                </a:solidFill>
                <a:effectLst/>
                <a:latin typeface="Calibri"/>
                <a:ea typeface="+mn-ea"/>
                <a:cs typeface="Calibri"/>
              </a:rPr>
              <a:t>In the </a:t>
            </a:r>
            <a:r>
              <a:rPr lang="en-US" sz="1200" b="1" kern="1200" dirty="0" smtClean="0">
                <a:solidFill>
                  <a:schemeClr val="tx1"/>
                </a:solidFill>
                <a:effectLst/>
                <a:latin typeface="Calibri"/>
                <a:ea typeface="+mn-ea"/>
                <a:cs typeface="Calibri"/>
              </a:rPr>
              <a:t>Non-Profit</a:t>
            </a:r>
            <a:r>
              <a:rPr lang="en-US" sz="1200" b="0" kern="1200" baseline="0" dirty="0" smtClean="0">
                <a:solidFill>
                  <a:schemeClr val="tx1"/>
                </a:solidFill>
                <a:effectLst/>
                <a:latin typeface="Calibri"/>
                <a:ea typeface="+mn-ea"/>
                <a:cs typeface="Calibri"/>
              </a:rPr>
              <a:t> category, Ketchum for World Hepatitis Alliance and World Health Organization, won with the </a:t>
            </a:r>
            <a:r>
              <a:rPr lang="en-US" sz="1200" b="0" i="1" kern="1200" baseline="0" dirty="0" smtClean="0">
                <a:solidFill>
                  <a:schemeClr val="tx1"/>
                </a:solidFill>
                <a:effectLst/>
                <a:latin typeface="Calibri"/>
                <a:ea typeface="+mn-ea"/>
                <a:cs typeface="Calibri"/>
              </a:rPr>
              <a:t>World Hepatitis Day </a:t>
            </a:r>
            <a:r>
              <a:rPr lang="en-US" sz="1200" b="0" kern="1200" baseline="0" dirty="0" smtClean="0">
                <a:solidFill>
                  <a:schemeClr val="tx1"/>
                </a:solidFill>
                <a:effectLst/>
                <a:latin typeface="Calibri"/>
                <a:ea typeface="+mn-ea"/>
                <a:cs typeface="Calibri"/>
              </a:rPr>
              <a:t>campaign.</a:t>
            </a:r>
            <a:endParaRPr lang="en-US" sz="1200" b="0" kern="1200" dirty="0" smtClean="0">
              <a:solidFill>
                <a:schemeClr val="tx1"/>
              </a:solidFill>
              <a:effectLst/>
              <a:latin typeface="Calibri"/>
              <a:ea typeface="+mn-ea"/>
              <a:cs typeface="Calibri"/>
            </a:endParaRPr>
          </a:p>
          <a:p>
            <a:r>
              <a:rPr lang="en-US" sz="1200" b="0" kern="1200" dirty="0" smtClean="0">
                <a:solidFill>
                  <a:schemeClr val="tx1"/>
                </a:solidFill>
                <a:effectLst/>
                <a:latin typeface="Calibri"/>
                <a:ea typeface="+mn-ea"/>
                <a:cs typeface="Calibri"/>
              </a:rPr>
              <a:t>Link(s): </a:t>
            </a:r>
            <a:r>
              <a:rPr lang="en-US" sz="1200" u="sng" kern="1200" dirty="0" smtClean="0">
                <a:solidFill>
                  <a:schemeClr val="tx1"/>
                </a:solidFill>
                <a:latin typeface="+mn-lt"/>
                <a:ea typeface="+mn-ea"/>
                <a:cs typeface="+mn-cs"/>
                <a:hlinkClick r:id="rId3"/>
              </a:rPr>
              <a:t>http://static.webvid.co.uk/assets/1430390924%20PRWGlobalAwards2015FINAL.pdf</a:t>
            </a:r>
          </a:p>
          <a:p>
            <a:r>
              <a:rPr lang="en-US" sz="1200" u="sng" kern="1200" dirty="0" smtClean="0">
                <a:solidFill>
                  <a:schemeClr val="tx1"/>
                </a:solidFill>
                <a:latin typeface="+mn-lt"/>
                <a:ea typeface="+mn-ea"/>
                <a:cs typeface="+mn-cs"/>
                <a:hlinkClick r:id="rId4"/>
              </a:rPr>
              <a:t>http://www.globalprweekawards.com/global-awards/results/</a:t>
            </a:r>
            <a:endParaRPr lang="en-US" sz="1200" b="0" kern="1200" dirty="0" smtClean="0">
              <a:solidFill>
                <a:schemeClr val="tx1"/>
              </a:solidFill>
              <a:effectLst/>
              <a:latin typeface="Calibri"/>
              <a:ea typeface="+mn-ea"/>
              <a:cs typeface="Calibri"/>
            </a:endParaRPr>
          </a:p>
          <a:p>
            <a:endParaRPr lang="en-US" sz="1200" b="1" kern="1200" dirty="0" smtClean="0">
              <a:solidFill>
                <a:schemeClr val="tx1"/>
              </a:solidFill>
              <a:effectLst/>
              <a:latin typeface="Calibri"/>
              <a:ea typeface="+mn-ea"/>
              <a:cs typeface="Calibri"/>
            </a:endParaRPr>
          </a:p>
          <a:p>
            <a:r>
              <a:rPr lang="en-US" sz="1200" b="1" kern="1200" dirty="0" smtClean="0">
                <a:solidFill>
                  <a:schemeClr val="tx1"/>
                </a:solidFill>
                <a:effectLst/>
                <a:latin typeface="Calibri"/>
                <a:ea typeface="+mn-ea"/>
                <a:cs typeface="Calibri"/>
              </a:rPr>
              <a:t>EUROBEST</a:t>
            </a:r>
            <a:endParaRPr lang="en-US" dirty="0" smtClean="0">
              <a:effectLst/>
              <a:latin typeface="Calibri"/>
              <a:cs typeface="Calibri"/>
            </a:endParaRPr>
          </a:p>
          <a:p>
            <a:r>
              <a:rPr lang="en-US" sz="1200" i="1" kern="1200" dirty="0" smtClean="0">
                <a:solidFill>
                  <a:schemeClr val="tx1"/>
                </a:solidFill>
                <a:effectLst/>
                <a:latin typeface="Calibri"/>
                <a:ea typeface="+mn-ea"/>
                <a:cs typeface="Calibri"/>
              </a:rPr>
              <a:t>2 Euro T-shirt</a:t>
            </a:r>
            <a:r>
              <a:rPr lang="en-US" sz="1200" kern="1200" dirty="0" smtClean="0">
                <a:solidFill>
                  <a:schemeClr val="tx1"/>
                </a:solidFill>
                <a:effectLst/>
                <a:latin typeface="Calibri"/>
                <a:ea typeface="+mn-ea"/>
                <a:cs typeface="Calibri"/>
              </a:rPr>
              <a:t> (Fashion Revolution) campaign which won Silver in PR at </a:t>
            </a:r>
            <a:r>
              <a:rPr lang="en-US" sz="1200" u="sng" kern="1200" dirty="0" smtClean="0">
                <a:solidFill>
                  <a:schemeClr val="tx1"/>
                </a:solidFill>
                <a:effectLst/>
                <a:latin typeface="Calibri"/>
                <a:ea typeface="+mn-ea"/>
                <a:cs typeface="Calibri"/>
                <a:hlinkClick r:id="rId5"/>
              </a:rPr>
              <a:t>Eurobest</a:t>
            </a:r>
            <a:r>
              <a:rPr lang="en-US" sz="1200" kern="1200" dirty="0" smtClean="0">
                <a:solidFill>
                  <a:schemeClr val="tx1"/>
                </a:solidFill>
                <a:effectLst/>
                <a:latin typeface="Calibri"/>
                <a:ea typeface="+mn-ea"/>
                <a:cs typeface="Calibri"/>
              </a:rPr>
              <a:t>. The campaign also won Bronze in both Media</a:t>
            </a:r>
            <a:r>
              <a:rPr lang="en-US" sz="1200" b="1" kern="1200" dirty="0" smtClean="0">
                <a:solidFill>
                  <a:schemeClr val="tx1"/>
                </a:solidFill>
                <a:effectLst/>
                <a:latin typeface="Calibri"/>
                <a:ea typeface="+mn-ea"/>
                <a:cs typeface="Calibri"/>
              </a:rPr>
              <a:t>, </a:t>
            </a:r>
            <a:r>
              <a:rPr lang="en-US" sz="1200" kern="1200" dirty="0" smtClean="0">
                <a:solidFill>
                  <a:schemeClr val="tx1"/>
                </a:solidFill>
                <a:effectLst/>
                <a:latin typeface="Calibri"/>
                <a:ea typeface="+mn-ea"/>
                <a:cs typeface="Calibri"/>
              </a:rPr>
              <a:t>and</a:t>
            </a:r>
            <a:r>
              <a:rPr lang="en-US" sz="1200" b="1" kern="1200" dirty="0" smtClean="0">
                <a:solidFill>
                  <a:schemeClr val="tx1"/>
                </a:solidFill>
                <a:effectLst/>
                <a:latin typeface="Calibri"/>
                <a:ea typeface="+mn-ea"/>
                <a:cs typeface="Calibri"/>
              </a:rPr>
              <a:t> </a:t>
            </a:r>
            <a:r>
              <a:rPr lang="en-US" sz="1200" kern="1200" dirty="0" smtClean="0">
                <a:solidFill>
                  <a:schemeClr val="tx1"/>
                </a:solidFill>
                <a:effectLst/>
                <a:latin typeface="Calibri"/>
                <a:ea typeface="+mn-ea"/>
                <a:cs typeface="Calibri"/>
              </a:rPr>
              <a:t>Promo &amp; Activation (the latter two entries led by BBDO Group Germany). Three wins are very impressive. Note: Chief Engagement Officer </a:t>
            </a:r>
            <a:r>
              <a:rPr lang="en-US" sz="1200" u="sng" kern="1200" dirty="0" smtClean="0">
                <a:solidFill>
                  <a:schemeClr val="tx1"/>
                </a:solidFill>
                <a:effectLst/>
                <a:latin typeface="Calibri"/>
                <a:ea typeface="+mn-ea"/>
                <a:cs typeface="Calibri"/>
                <a:hlinkClick r:id="rId6"/>
              </a:rPr>
              <a:t>Stephen Waddington</a:t>
            </a:r>
            <a:r>
              <a:rPr lang="en-US" sz="1200" kern="1200" dirty="0" smtClean="0">
                <a:solidFill>
                  <a:schemeClr val="tx1"/>
                </a:solidFill>
                <a:effectLst/>
                <a:latin typeface="Calibri"/>
                <a:ea typeface="+mn-ea"/>
                <a:cs typeface="Calibri"/>
              </a:rPr>
              <a:t>, was amongst the panel of judges for </a:t>
            </a:r>
            <a:r>
              <a:rPr lang="en-US" sz="1200" kern="1200" dirty="0" err="1" smtClean="0">
                <a:solidFill>
                  <a:schemeClr val="tx1"/>
                </a:solidFill>
                <a:effectLst/>
                <a:latin typeface="Calibri"/>
                <a:ea typeface="+mn-ea"/>
                <a:cs typeface="Calibri"/>
              </a:rPr>
              <a:t>Eurobest</a:t>
            </a:r>
            <a:r>
              <a:rPr lang="en-US" sz="1200" kern="1200" dirty="0" smtClean="0">
                <a:solidFill>
                  <a:schemeClr val="tx1"/>
                </a:solidFill>
                <a:effectLst/>
                <a:latin typeface="Calibri"/>
                <a:ea typeface="+mn-ea"/>
                <a:cs typeface="Calibri"/>
              </a:rPr>
              <a:t>!</a:t>
            </a:r>
          </a:p>
          <a:p>
            <a:r>
              <a:rPr lang="en-US" sz="1200" b="0" u="sng" kern="1200" dirty="0" smtClean="0">
                <a:solidFill>
                  <a:schemeClr val="tx1"/>
                </a:solidFill>
                <a:effectLst/>
                <a:latin typeface="Calibri"/>
                <a:ea typeface="+mn-ea"/>
                <a:cs typeface="Calibri"/>
              </a:rPr>
              <a:t>Silver</a:t>
            </a:r>
            <a:endParaRPr lang="en-US" b="0" u="sng" dirty="0" smtClean="0">
              <a:effectLst/>
              <a:latin typeface="Calibri"/>
              <a:cs typeface="Calibri"/>
            </a:endParaRPr>
          </a:p>
          <a:p>
            <a:pPr lvl="0"/>
            <a:r>
              <a:rPr lang="en-US" sz="1200" b="1" kern="1200" dirty="0" smtClean="0">
                <a:solidFill>
                  <a:schemeClr val="tx1"/>
                </a:solidFill>
                <a:effectLst/>
                <a:latin typeface="Calibri"/>
                <a:ea typeface="+mn-ea"/>
                <a:cs typeface="Calibri"/>
              </a:rPr>
              <a:t>PR - Events &amp; Experimental: </a:t>
            </a:r>
            <a:r>
              <a:rPr lang="en-US" sz="1200" kern="1200" dirty="0" smtClean="0">
                <a:solidFill>
                  <a:schemeClr val="tx1"/>
                </a:solidFill>
                <a:effectLst/>
                <a:latin typeface="Calibri"/>
                <a:ea typeface="+mn-ea"/>
                <a:cs typeface="Calibri"/>
              </a:rPr>
              <a:t>Fashion Revolution, </a:t>
            </a:r>
            <a:r>
              <a:rPr lang="en-US" sz="1200" i="1" kern="1200" dirty="0" smtClean="0">
                <a:solidFill>
                  <a:schemeClr val="tx1"/>
                </a:solidFill>
                <a:effectLst/>
                <a:latin typeface="Calibri"/>
                <a:ea typeface="+mn-ea"/>
                <a:cs typeface="Calibri"/>
              </a:rPr>
              <a:t>The 2-Euro T-shirt</a:t>
            </a:r>
            <a:r>
              <a:rPr lang="en-US" sz="1200" b="1" kern="1200" dirty="0" smtClean="0">
                <a:solidFill>
                  <a:schemeClr val="tx1"/>
                </a:solidFill>
                <a:effectLst/>
                <a:latin typeface="Calibri"/>
                <a:ea typeface="+mn-ea"/>
                <a:cs typeface="Calibri"/>
              </a:rPr>
              <a:t> </a:t>
            </a:r>
            <a:r>
              <a:rPr lang="en-US" sz="1200" kern="1200" dirty="0" smtClean="0">
                <a:solidFill>
                  <a:schemeClr val="tx1"/>
                </a:solidFill>
                <a:effectLst/>
                <a:latin typeface="Calibri"/>
                <a:ea typeface="+mn-ea"/>
                <a:cs typeface="Calibri"/>
              </a:rPr>
              <a:t>(Ketchum </a:t>
            </a:r>
            <a:r>
              <a:rPr lang="en-US" sz="1200" kern="1200" dirty="0" err="1" smtClean="0">
                <a:solidFill>
                  <a:schemeClr val="tx1"/>
                </a:solidFill>
                <a:effectLst/>
                <a:latin typeface="Calibri"/>
                <a:ea typeface="+mn-ea"/>
                <a:cs typeface="Calibri"/>
              </a:rPr>
              <a:t>Pleon</a:t>
            </a:r>
            <a:r>
              <a:rPr lang="en-US" sz="1200" kern="1200" dirty="0" smtClean="0">
                <a:solidFill>
                  <a:schemeClr val="tx1"/>
                </a:solidFill>
                <a:effectLst/>
                <a:latin typeface="Calibri"/>
                <a:ea typeface="+mn-ea"/>
                <a:cs typeface="Calibri"/>
              </a:rPr>
              <a:t> &amp; BBDO)</a:t>
            </a:r>
            <a:endParaRPr lang="en-US" dirty="0" smtClean="0">
              <a:effectLst/>
              <a:latin typeface="Calibri"/>
              <a:cs typeface="Calibri"/>
            </a:endParaRPr>
          </a:p>
          <a:p>
            <a:r>
              <a:rPr lang="en-US" sz="1200" b="0" u="sng" kern="1200" dirty="0" smtClean="0">
                <a:solidFill>
                  <a:schemeClr val="tx1"/>
                </a:solidFill>
                <a:effectLst/>
                <a:latin typeface="Calibri"/>
                <a:ea typeface="+mn-ea"/>
                <a:cs typeface="Calibri"/>
              </a:rPr>
              <a:t>Bronze</a:t>
            </a:r>
            <a:endParaRPr lang="en-US" b="0" u="sng" dirty="0" smtClean="0">
              <a:effectLst/>
              <a:latin typeface="Calibri"/>
              <a:cs typeface="Calibri"/>
            </a:endParaRPr>
          </a:p>
          <a:p>
            <a:pPr lvl="0"/>
            <a:r>
              <a:rPr lang="en-US" sz="1200" b="1" kern="1200" dirty="0" smtClean="0">
                <a:solidFill>
                  <a:schemeClr val="tx1"/>
                </a:solidFill>
                <a:effectLst/>
                <a:latin typeface="Calibri"/>
                <a:ea typeface="+mn-ea"/>
                <a:cs typeface="Calibri"/>
              </a:rPr>
              <a:t>Media - Charities, Public Health, Safety &amp; Awareness Messages: </a:t>
            </a:r>
            <a:r>
              <a:rPr lang="en-US" sz="1200" kern="1200" dirty="0" smtClean="0">
                <a:solidFill>
                  <a:schemeClr val="tx1"/>
                </a:solidFill>
                <a:effectLst/>
                <a:latin typeface="Calibri"/>
                <a:ea typeface="+mn-ea"/>
                <a:cs typeface="Calibri"/>
              </a:rPr>
              <a:t>Fashion Revolution, </a:t>
            </a:r>
            <a:r>
              <a:rPr lang="en-US" sz="1200" i="1" kern="1200" dirty="0" smtClean="0">
                <a:solidFill>
                  <a:schemeClr val="tx1"/>
                </a:solidFill>
                <a:effectLst/>
                <a:latin typeface="Calibri"/>
                <a:ea typeface="+mn-ea"/>
                <a:cs typeface="Calibri"/>
              </a:rPr>
              <a:t>The 2-Euro T-shirt</a:t>
            </a:r>
            <a:r>
              <a:rPr lang="en-US" sz="1200" b="1" kern="1200" dirty="0" smtClean="0">
                <a:solidFill>
                  <a:schemeClr val="tx1"/>
                </a:solidFill>
                <a:effectLst/>
                <a:latin typeface="Calibri"/>
                <a:ea typeface="+mn-ea"/>
                <a:cs typeface="Calibri"/>
              </a:rPr>
              <a:t> (</a:t>
            </a:r>
            <a:r>
              <a:rPr lang="en-US" sz="1200" kern="1200" dirty="0" smtClean="0">
                <a:solidFill>
                  <a:schemeClr val="tx1"/>
                </a:solidFill>
                <a:effectLst/>
                <a:latin typeface="Calibri"/>
                <a:ea typeface="+mn-ea"/>
                <a:cs typeface="Calibri"/>
              </a:rPr>
              <a:t>BBDO &amp; Ketchum </a:t>
            </a:r>
            <a:r>
              <a:rPr lang="en-US" sz="1200" kern="1200" dirty="0" err="1" smtClean="0">
                <a:solidFill>
                  <a:schemeClr val="tx1"/>
                </a:solidFill>
                <a:effectLst/>
                <a:latin typeface="Calibri"/>
                <a:ea typeface="+mn-ea"/>
                <a:cs typeface="Calibri"/>
              </a:rPr>
              <a:t>Pleon</a:t>
            </a:r>
            <a:r>
              <a:rPr lang="en-US" sz="1200" kern="1200" dirty="0" smtClean="0">
                <a:solidFill>
                  <a:schemeClr val="tx1"/>
                </a:solidFill>
                <a:effectLst/>
                <a:latin typeface="Calibri"/>
                <a:ea typeface="+mn-ea"/>
                <a:cs typeface="Calibri"/>
              </a:rPr>
              <a:t>) </a:t>
            </a:r>
          </a:p>
          <a:p>
            <a:pPr lvl="0"/>
            <a:r>
              <a:rPr lang="en-US" sz="1200" b="1" kern="1200" dirty="0" smtClean="0">
                <a:solidFill>
                  <a:schemeClr val="tx1"/>
                </a:solidFill>
                <a:effectLst/>
                <a:latin typeface="Calibri"/>
                <a:ea typeface="+mn-ea"/>
                <a:cs typeface="Calibri"/>
              </a:rPr>
              <a:t>Promotion &amp; Activation - Use Of Promotional Events &amp; Stunts: </a:t>
            </a:r>
            <a:r>
              <a:rPr lang="en-US" sz="1200" kern="1200" dirty="0" smtClean="0">
                <a:solidFill>
                  <a:schemeClr val="tx1"/>
                </a:solidFill>
                <a:effectLst/>
                <a:latin typeface="Calibri"/>
                <a:ea typeface="+mn-ea"/>
                <a:cs typeface="Calibri"/>
              </a:rPr>
              <a:t>Fashion Revolution, </a:t>
            </a:r>
            <a:r>
              <a:rPr lang="en-US" sz="1200" i="1" kern="1200" dirty="0" smtClean="0">
                <a:solidFill>
                  <a:schemeClr val="tx1"/>
                </a:solidFill>
                <a:effectLst/>
                <a:latin typeface="Calibri"/>
                <a:ea typeface="+mn-ea"/>
                <a:cs typeface="Calibri"/>
              </a:rPr>
              <a:t>The 2-Euro T-shirt</a:t>
            </a:r>
            <a:r>
              <a:rPr lang="en-US" sz="1200" b="1" kern="1200" dirty="0" smtClean="0">
                <a:solidFill>
                  <a:schemeClr val="tx1"/>
                </a:solidFill>
                <a:effectLst/>
                <a:latin typeface="Calibri"/>
                <a:ea typeface="+mn-ea"/>
                <a:cs typeface="Calibri"/>
              </a:rPr>
              <a:t> </a:t>
            </a:r>
            <a:r>
              <a:rPr lang="en-US" sz="1200" kern="1200" dirty="0" smtClean="0">
                <a:solidFill>
                  <a:schemeClr val="tx1"/>
                </a:solidFill>
                <a:effectLst/>
                <a:latin typeface="Calibri"/>
                <a:ea typeface="+mn-ea"/>
                <a:cs typeface="Calibri"/>
              </a:rPr>
              <a:t>(BBDO and Ketchum </a:t>
            </a:r>
            <a:r>
              <a:rPr lang="en-US" sz="1200" kern="1200" dirty="0" err="1" smtClean="0">
                <a:solidFill>
                  <a:schemeClr val="tx1"/>
                </a:solidFill>
                <a:effectLst/>
                <a:latin typeface="Calibri"/>
                <a:ea typeface="+mn-ea"/>
                <a:cs typeface="Calibri"/>
              </a:rPr>
              <a:t>Pleon</a:t>
            </a:r>
            <a:r>
              <a:rPr lang="en-US" sz="1200" kern="1200" dirty="0" smtClean="0">
                <a:solidFill>
                  <a:schemeClr val="tx1"/>
                </a:solidFill>
                <a:effectLst/>
                <a:latin typeface="Calibri"/>
                <a:ea typeface="+mn-ea"/>
                <a:cs typeface="Calibri"/>
              </a:rPr>
              <a:t>)</a:t>
            </a:r>
          </a:p>
          <a:p>
            <a:pPr lvl="0"/>
            <a:endParaRPr lang="en-US" sz="1200" kern="1200" dirty="0" smtClean="0">
              <a:solidFill>
                <a:schemeClr val="tx1"/>
              </a:solidFill>
              <a:effectLst/>
              <a:latin typeface="Calibri"/>
              <a:ea typeface="+mn-ea"/>
              <a:cs typeface="Calibri"/>
            </a:endParaRPr>
          </a:p>
          <a:p>
            <a:pPr lvl="0"/>
            <a:r>
              <a:rPr lang="en-US" sz="1200" b="1" kern="1200" dirty="0" smtClean="0">
                <a:solidFill>
                  <a:schemeClr val="tx1"/>
                </a:solidFill>
                <a:effectLst/>
                <a:latin typeface="Calibri"/>
                <a:ea typeface="+mn-ea"/>
                <a:cs typeface="Calibri"/>
              </a:rPr>
              <a:t>CANNES LIONS</a:t>
            </a:r>
          </a:p>
          <a:p>
            <a:pPr lvl="0"/>
            <a:r>
              <a:rPr lang="en-US" dirty="0" smtClean="0">
                <a:latin typeface="Calibri"/>
                <a:cs typeface="Calibri"/>
              </a:rPr>
              <a:t>2015 Cannes Lions International Festival of Creativity, in total Ketchum had 17 awards shortlisted and the teams took home one </a:t>
            </a:r>
            <a:r>
              <a:rPr lang="en-US" u="sng" dirty="0" smtClean="0">
                <a:latin typeface="Calibri"/>
                <a:cs typeface="Calibri"/>
              </a:rPr>
              <a:t>Silver</a:t>
            </a:r>
            <a:r>
              <a:rPr lang="en-US" dirty="0" smtClean="0">
                <a:latin typeface="Calibri"/>
                <a:cs typeface="Calibri"/>
              </a:rPr>
              <a:t> and two </a:t>
            </a:r>
            <a:r>
              <a:rPr lang="en-US" u="sng" dirty="0" smtClean="0">
                <a:latin typeface="Calibri"/>
                <a:cs typeface="Calibri"/>
              </a:rPr>
              <a:t>Bronze</a:t>
            </a:r>
            <a:r>
              <a:rPr lang="en-US" dirty="0" smtClean="0">
                <a:latin typeface="Calibri"/>
                <a:cs typeface="Calibri"/>
              </a:rPr>
              <a:t>. Continuing on the awards path, Wendy's </a:t>
            </a:r>
            <a:r>
              <a:rPr lang="en-US" b="0" i="1" dirty="0" smtClean="0">
                <a:latin typeface="Calibri"/>
                <a:cs typeface="Calibri"/>
              </a:rPr>
              <a:t>Pretzel Bacon Cheeseburger </a:t>
            </a:r>
            <a:r>
              <a:rPr lang="en-US" dirty="0" smtClean="0">
                <a:latin typeface="Calibri"/>
                <a:cs typeface="Calibri"/>
              </a:rPr>
              <a:t>won the Silver Lion for </a:t>
            </a:r>
            <a:r>
              <a:rPr lang="en-US" b="1" dirty="0" smtClean="0">
                <a:latin typeface="Calibri"/>
                <a:cs typeface="Calibri"/>
              </a:rPr>
              <a:t>Original Use of Music </a:t>
            </a:r>
            <a:r>
              <a:rPr lang="en-US" dirty="0" smtClean="0">
                <a:latin typeface="Calibri"/>
                <a:cs typeface="Calibri"/>
              </a:rPr>
              <a:t>and another Bronze in the </a:t>
            </a:r>
            <a:r>
              <a:rPr lang="en-US" b="1" dirty="0" smtClean="0">
                <a:latin typeface="Calibri"/>
                <a:cs typeface="Calibri"/>
              </a:rPr>
              <a:t>Radio</a:t>
            </a:r>
            <a:r>
              <a:rPr lang="en-US" dirty="0" smtClean="0">
                <a:latin typeface="Calibri"/>
                <a:cs typeface="Calibri"/>
              </a:rPr>
              <a:t> category,</a:t>
            </a:r>
            <a:r>
              <a:rPr lang="en-US" baseline="0" dirty="0" smtClean="0">
                <a:latin typeface="Calibri"/>
                <a:cs typeface="Calibri"/>
              </a:rPr>
              <a:t> while we also</a:t>
            </a:r>
            <a:r>
              <a:rPr lang="en-US" dirty="0" smtClean="0">
                <a:latin typeface="Calibri"/>
                <a:cs typeface="Calibri"/>
              </a:rPr>
              <a:t> won a Bronze PR Lion in the </a:t>
            </a:r>
            <a:r>
              <a:rPr lang="en-US" b="1" dirty="0" smtClean="0">
                <a:latin typeface="Calibri"/>
                <a:cs typeface="Calibri"/>
              </a:rPr>
              <a:t>Charity and Not-For-Profit </a:t>
            </a:r>
            <a:r>
              <a:rPr lang="en-US" dirty="0" smtClean="0">
                <a:latin typeface="Calibri"/>
                <a:cs typeface="Calibri"/>
              </a:rPr>
              <a:t>category for </a:t>
            </a:r>
            <a:r>
              <a:rPr lang="en-US" b="0" i="1" dirty="0" smtClean="0">
                <a:latin typeface="Calibri"/>
                <a:cs typeface="Calibri"/>
              </a:rPr>
              <a:t>"The 2-Euro T-Shirt: A Social Experiment" </a:t>
            </a:r>
            <a:r>
              <a:rPr lang="en-US" dirty="0" smtClean="0">
                <a:latin typeface="Calibri"/>
                <a:cs typeface="Calibri"/>
              </a:rPr>
              <a:t>Fashion Revolution, with Ketchum </a:t>
            </a:r>
            <a:r>
              <a:rPr lang="en-US" dirty="0" err="1" smtClean="0">
                <a:latin typeface="Calibri"/>
                <a:cs typeface="Calibri"/>
              </a:rPr>
              <a:t>Pleon</a:t>
            </a:r>
            <a:r>
              <a:rPr lang="en-US" dirty="0" smtClean="0">
                <a:latin typeface="Calibri"/>
                <a:cs typeface="Calibri"/>
              </a:rPr>
              <a:t> and BBDO Group Germany.</a:t>
            </a:r>
          </a:p>
          <a:p>
            <a:pPr lvl="0"/>
            <a:r>
              <a:rPr lang="en-US" sz="1200" kern="1200" dirty="0" smtClean="0">
                <a:solidFill>
                  <a:schemeClr val="tx1"/>
                </a:solidFill>
                <a:effectLst/>
                <a:latin typeface="Calibri"/>
                <a:ea typeface="+mn-ea"/>
                <a:cs typeface="Calibri"/>
              </a:rPr>
              <a:t>Link:</a:t>
            </a:r>
            <a:r>
              <a:rPr lang="en-US" sz="1200" kern="1200" baseline="0" dirty="0" smtClean="0">
                <a:solidFill>
                  <a:schemeClr val="tx1"/>
                </a:solidFill>
                <a:effectLst/>
                <a:latin typeface="Calibri"/>
                <a:ea typeface="+mn-ea"/>
                <a:cs typeface="Calibri"/>
              </a:rPr>
              <a:t> http://</a:t>
            </a:r>
            <a:r>
              <a:rPr lang="en-US" sz="1200" kern="1200" baseline="0" dirty="0" err="1" smtClean="0">
                <a:solidFill>
                  <a:schemeClr val="tx1"/>
                </a:solidFill>
                <a:effectLst/>
                <a:latin typeface="Calibri"/>
                <a:ea typeface="+mn-ea"/>
                <a:cs typeface="Calibri"/>
              </a:rPr>
              <a:t>www.marketwatch.com</a:t>
            </a:r>
            <a:r>
              <a:rPr lang="en-US" sz="1200" kern="1200" baseline="0" dirty="0" smtClean="0">
                <a:solidFill>
                  <a:schemeClr val="tx1"/>
                </a:solidFill>
                <a:effectLst/>
                <a:latin typeface="Calibri"/>
                <a:ea typeface="+mn-ea"/>
                <a:cs typeface="Calibri"/>
              </a:rPr>
              <a:t>/story/ketchum-fashion-revolution-and-bbdo-group-germany-win-bronze-pr-lion-at-cannes-lions-international-festival-of-creativity-2015-06-24/print</a:t>
            </a:r>
          </a:p>
          <a:p>
            <a:pPr lvl="0"/>
            <a:endParaRPr lang="en-US" sz="1200" kern="1200" dirty="0" smtClean="0">
              <a:solidFill>
                <a:schemeClr val="tx1"/>
              </a:solidFill>
              <a:effectLst/>
              <a:latin typeface="Calibri"/>
              <a:ea typeface="+mn-ea"/>
              <a:cs typeface="Calibri"/>
            </a:endParaRPr>
          </a:p>
          <a:p>
            <a:pPr lvl="0"/>
            <a:endParaRPr lang="en-US" sz="1200" kern="1200" dirty="0" smtClean="0">
              <a:solidFill>
                <a:schemeClr val="tx1"/>
              </a:solidFill>
              <a:effectLst/>
              <a:latin typeface="Calibri"/>
              <a:ea typeface="+mn-ea"/>
              <a:cs typeface="Calibri"/>
            </a:endParaRPr>
          </a:p>
          <a:p>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EE274960-868B-3842-820E-7E124A7C2F4C}" type="slidenum">
              <a:rPr lang="en-US" smtClean="0"/>
              <a:t>1</a:t>
            </a:fld>
            <a:endParaRPr lang="en-US"/>
          </a:p>
        </p:txBody>
      </p:sp>
    </p:spTree>
    <p:extLst>
      <p:ext uri="{BB962C8B-B14F-4D97-AF65-F5344CB8AC3E}">
        <p14:creationId xmlns:p14="http://schemas.microsoft.com/office/powerpoint/2010/main" val="6387647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CLIO HEALTHCARE AWARDS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Ketchum New York and the Truth Initiative won two Gold awards in the Public Relations category at the CLIO Healthcare Awards held in New York, proclaimed as one of the world’s leading and most competitive award shows rewarding breakthrough creativity: </a:t>
            </a:r>
          </a:p>
          <a:p>
            <a:pPr lvl="0"/>
            <a:r>
              <a:rPr lang="en-US" sz="1200" b="1" kern="1200" dirty="0" smtClean="0">
                <a:solidFill>
                  <a:schemeClr val="tx1"/>
                </a:solidFill>
                <a:effectLst/>
                <a:latin typeface="+mn-lt"/>
                <a:ea typeface="+mn-ea"/>
                <a:cs typeface="+mn-cs"/>
              </a:rPr>
              <a:t>Lifestyle</a:t>
            </a:r>
            <a:r>
              <a:rPr lang="en-US" sz="1200" kern="1200" dirty="0" smtClean="0">
                <a:solidFill>
                  <a:schemeClr val="tx1"/>
                </a:solidFill>
                <a:effectLst/>
                <a:latin typeface="+mn-lt"/>
                <a:ea typeface="+mn-ea"/>
                <a:cs typeface="+mn-cs"/>
              </a:rPr>
              <a:t>: Truth Initiative, </a:t>
            </a:r>
            <a:r>
              <a:rPr lang="en-US" sz="1200" i="1" kern="1200" dirty="0" smtClean="0">
                <a:solidFill>
                  <a:schemeClr val="tx1"/>
                </a:solidFill>
                <a:effectLst/>
                <a:latin typeface="+mn-lt"/>
                <a:ea typeface="+mn-ea"/>
                <a:cs typeface="+mn-cs"/>
              </a:rPr>
              <a:t>Left Swipe </a:t>
            </a:r>
            <a:r>
              <a:rPr lang="en-US" sz="1200" i="1" kern="1200" dirty="0" err="1" smtClean="0">
                <a:solidFill>
                  <a:schemeClr val="tx1"/>
                </a:solidFill>
                <a:effectLst/>
                <a:latin typeface="+mn-lt"/>
                <a:ea typeface="+mn-ea"/>
                <a:cs typeface="+mn-cs"/>
              </a:rPr>
              <a:t>Dat</a:t>
            </a:r>
            <a:r>
              <a:rPr lang="en-US" sz="1200" kern="1200" dirty="0" smtClean="0">
                <a:solidFill>
                  <a:schemeClr val="tx1"/>
                </a:solidFill>
                <a:effectLst/>
                <a:latin typeface="+mn-lt"/>
                <a:ea typeface="+mn-ea"/>
                <a:cs typeface="+mn-cs"/>
              </a:rPr>
              <a:t> (Ketchum)</a:t>
            </a:r>
          </a:p>
          <a:p>
            <a:pPr lvl="0"/>
            <a:r>
              <a:rPr lang="en-US" sz="1200" b="1" kern="1200" dirty="0" smtClean="0">
                <a:solidFill>
                  <a:schemeClr val="tx1"/>
                </a:solidFill>
                <a:effectLst/>
                <a:latin typeface="+mn-lt"/>
                <a:ea typeface="+mn-ea"/>
                <a:cs typeface="+mn-cs"/>
              </a:rPr>
              <a:t>Health Services &amp; Corporate Communications</a:t>
            </a:r>
            <a:r>
              <a:rPr lang="en-US" sz="1200" kern="1200" dirty="0" smtClean="0">
                <a:solidFill>
                  <a:schemeClr val="tx1"/>
                </a:solidFill>
                <a:effectLst/>
                <a:latin typeface="+mn-lt"/>
                <a:ea typeface="+mn-ea"/>
                <a:cs typeface="+mn-cs"/>
              </a:rPr>
              <a:t>: Truth Initiative, </a:t>
            </a:r>
            <a:r>
              <a:rPr lang="en-US" sz="1200" i="1" kern="1200" dirty="0" smtClean="0">
                <a:solidFill>
                  <a:schemeClr val="tx1"/>
                </a:solidFill>
                <a:effectLst/>
                <a:latin typeface="+mn-lt"/>
                <a:ea typeface="+mn-ea"/>
                <a:cs typeface="+mn-cs"/>
              </a:rPr>
              <a:t>Unpaid Spokesperson</a:t>
            </a:r>
            <a:r>
              <a:rPr lang="en-US" sz="1200" kern="1200" dirty="0" smtClean="0">
                <a:solidFill>
                  <a:schemeClr val="tx1"/>
                </a:solidFill>
                <a:effectLst/>
                <a:latin typeface="+mn-lt"/>
                <a:ea typeface="+mn-ea"/>
                <a:cs typeface="+mn-cs"/>
              </a:rPr>
              <a:t> (Ketchum)</a:t>
            </a:r>
          </a:p>
          <a:p>
            <a:r>
              <a:rPr lang="en-US" sz="1200" kern="1200" dirty="0" smtClean="0">
                <a:solidFill>
                  <a:schemeClr val="tx1"/>
                </a:solidFill>
                <a:effectLst/>
                <a:latin typeface="+mn-lt"/>
                <a:ea typeface="+mn-ea"/>
                <a:cs typeface="+mn-cs"/>
              </a:rPr>
              <a:t>Additionally: </a:t>
            </a:r>
            <a:r>
              <a:rPr lang="en-US" sz="1200" i="1" kern="1200" dirty="0" smtClean="0">
                <a:solidFill>
                  <a:schemeClr val="tx1"/>
                </a:solidFill>
                <a:effectLst/>
                <a:latin typeface="+mn-lt"/>
                <a:ea typeface="+mn-ea"/>
                <a:cs typeface="+mn-cs"/>
              </a:rPr>
              <a:t>2 Euro T-shirt (Fashion Revolution)</a:t>
            </a:r>
            <a:r>
              <a:rPr lang="en-US" sz="1200" kern="1200" dirty="0" smtClean="0">
                <a:solidFill>
                  <a:schemeClr val="tx1"/>
                </a:solidFill>
                <a:effectLst/>
                <a:latin typeface="+mn-lt"/>
                <a:ea typeface="+mn-ea"/>
                <a:cs typeface="+mn-cs"/>
              </a:rPr>
              <a:t> from Ketchum </a:t>
            </a:r>
            <a:r>
              <a:rPr lang="en-US" sz="1200" kern="1200" dirty="0" err="1" smtClean="0">
                <a:solidFill>
                  <a:schemeClr val="tx1"/>
                </a:solidFill>
                <a:effectLst/>
                <a:latin typeface="+mn-lt"/>
                <a:ea typeface="+mn-ea"/>
                <a:cs typeface="+mn-cs"/>
              </a:rPr>
              <a:t>Pleon</a:t>
            </a:r>
            <a:r>
              <a:rPr lang="en-US" sz="1200" kern="1200" dirty="0" smtClean="0">
                <a:solidFill>
                  <a:schemeClr val="tx1"/>
                </a:solidFill>
                <a:effectLst/>
                <a:latin typeface="+mn-lt"/>
                <a:ea typeface="+mn-ea"/>
                <a:cs typeface="+mn-cs"/>
              </a:rPr>
              <a:t> Germany was a finalist and recognized with a mention on the shortlist of the main CLIO Awards, which is in itself a major honor at this highly competitive show. </a:t>
            </a:r>
          </a:p>
          <a:p>
            <a:r>
              <a:rPr lang="en-US" sz="1200" kern="1200" dirty="0" smtClean="0">
                <a:solidFill>
                  <a:schemeClr val="tx1"/>
                </a:solidFill>
                <a:effectLst/>
                <a:latin typeface="+mn-lt"/>
                <a:ea typeface="+mn-ea"/>
                <a:cs typeface="+mn-cs"/>
              </a:rPr>
              <a:t>Link(s): </a:t>
            </a:r>
            <a:r>
              <a:rPr lang="en-US" sz="1200" u="sng" kern="1200" dirty="0" smtClean="0">
                <a:solidFill>
                  <a:schemeClr val="tx1"/>
                </a:solidFill>
                <a:latin typeface="+mn-lt"/>
                <a:ea typeface="+mn-ea"/>
                <a:cs typeface="+mn-cs"/>
                <a:hlinkClick r:id="rId3"/>
              </a:rPr>
              <a:t>http://www.cliohealthcare.com/winners/2015/all/entry.cfm?entryid=401510649&amp;ispartofcampaign=0&amp;index=14</a:t>
            </a:r>
          </a:p>
          <a:p>
            <a:r>
              <a:rPr lang="en-US" sz="1200" u="sng" kern="1200" dirty="0" smtClean="0">
                <a:solidFill>
                  <a:schemeClr val="tx1"/>
                </a:solidFill>
                <a:latin typeface="+mn-lt"/>
                <a:ea typeface="+mn-ea"/>
                <a:cs typeface="+mn-cs"/>
                <a:hlinkClick r:id="rId4"/>
              </a:rPr>
              <a:t>http://www.cliohealthcare.com/winners/2015/all/entry.cfm?entryid=401510648&amp;ispartofcampaign=0&amp;index=13</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Calibri"/>
              <a:ea typeface="+mn-ea"/>
              <a:cs typeface="Calibri"/>
            </a:endParaRPr>
          </a:p>
          <a:p>
            <a:r>
              <a:rPr lang="en-US" sz="1200" b="1" kern="1200" dirty="0" smtClean="0">
                <a:solidFill>
                  <a:schemeClr val="tx1"/>
                </a:solidFill>
                <a:effectLst/>
                <a:latin typeface="Calibri"/>
                <a:ea typeface="+mn-ea"/>
                <a:cs typeface="Calibri"/>
              </a:rPr>
              <a:t>CORPCOMMS MAGAZINE</a:t>
            </a:r>
          </a:p>
          <a:p>
            <a:r>
              <a:rPr lang="en-US" sz="1200" kern="1200" dirty="0" smtClean="0">
                <a:solidFill>
                  <a:schemeClr val="tx1"/>
                </a:solidFill>
                <a:effectLst/>
                <a:latin typeface="Calibri"/>
                <a:ea typeface="+mn-ea"/>
                <a:cs typeface="Calibri"/>
              </a:rPr>
              <a:t>UK magazine,</a:t>
            </a:r>
            <a:r>
              <a:rPr lang="en-US" sz="1200" kern="1200" baseline="0" dirty="0" smtClean="0">
                <a:solidFill>
                  <a:schemeClr val="tx1"/>
                </a:solidFill>
                <a:effectLst/>
                <a:latin typeface="Calibri"/>
                <a:ea typeface="+mn-ea"/>
                <a:cs typeface="Calibri"/>
              </a:rPr>
              <a:t> </a:t>
            </a:r>
            <a:r>
              <a:rPr lang="en-US" sz="1200" kern="1200" baseline="0" dirty="0" err="1" smtClean="0">
                <a:solidFill>
                  <a:schemeClr val="tx1"/>
                </a:solidFill>
                <a:effectLst/>
                <a:latin typeface="Calibri"/>
                <a:ea typeface="+mn-ea"/>
                <a:cs typeface="Calibri"/>
              </a:rPr>
              <a:t>CorpComms</a:t>
            </a:r>
            <a:r>
              <a:rPr lang="en-US" sz="1200" kern="1200" baseline="0" dirty="0" smtClean="0">
                <a:solidFill>
                  <a:schemeClr val="tx1"/>
                </a:solidFill>
                <a:effectLst/>
                <a:latin typeface="Calibri"/>
                <a:ea typeface="+mn-ea"/>
                <a:cs typeface="Calibri"/>
              </a:rPr>
              <a:t> crowned Ketchum London, </a:t>
            </a:r>
            <a:r>
              <a:rPr lang="en-US" sz="1200" b="1" kern="1200" baseline="0" dirty="0" smtClean="0">
                <a:solidFill>
                  <a:schemeClr val="tx1"/>
                </a:solidFill>
                <a:effectLst/>
                <a:latin typeface="Calibri"/>
                <a:ea typeface="+mn-ea"/>
                <a:cs typeface="Calibri"/>
              </a:rPr>
              <a:t>Agency of the Decade</a:t>
            </a:r>
            <a:r>
              <a:rPr lang="en-US" sz="1200" kern="1200" baseline="0" dirty="0" smtClean="0">
                <a:solidFill>
                  <a:schemeClr val="tx1"/>
                </a:solidFill>
                <a:effectLst/>
                <a:latin typeface="Calibri"/>
                <a:ea typeface="+mn-ea"/>
                <a:cs typeface="Calibri"/>
              </a:rPr>
              <a:t>!</a:t>
            </a:r>
            <a:endParaRPr lang="en-US" sz="1200" kern="1200" dirty="0" smtClean="0">
              <a:solidFill>
                <a:schemeClr val="tx1"/>
              </a:solidFill>
              <a:effectLst/>
              <a:latin typeface="Calibri"/>
              <a:ea typeface="+mn-ea"/>
              <a:cs typeface="Calibri"/>
            </a:endParaRPr>
          </a:p>
          <a:p>
            <a:r>
              <a:rPr lang="en-US" sz="1200" kern="1200" dirty="0" smtClean="0">
                <a:solidFill>
                  <a:schemeClr val="tx1"/>
                </a:solidFill>
                <a:effectLst/>
                <a:latin typeface="+mn-lt"/>
                <a:ea typeface="+mn-ea"/>
                <a:cs typeface="+mn-cs"/>
              </a:rPr>
              <a:t>Link: </a:t>
            </a:r>
            <a:r>
              <a:rPr lang="en-US" sz="1200" u="sng" kern="1200" dirty="0" smtClean="0">
                <a:solidFill>
                  <a:schemeClr val="tx1"/>
                </a:solidFill>
                <a:latin typeface="+mn-lt"/>
                <a:ea typeface="+mn-ea"/>
                <a:cs typeface="+mn-cs"/>
              </a:rPr>
              <a:t>http://</a:t>
            </a:r>
            <a:r>
              <a:rPr lang="en-US" sz="1200" u="sng" kern="1200" dirty="0" err="1" smtClean="0">
                <a:solidFill>
                  <a:schemeClr val="tx1"/>
                </a:solidFill>
                <a:latin typeface="+mn-lt"/>
                <a:ea typeface="+mn-ea"/>
                <a:cs typeface="+mn-cs"/>
              </a:rPr>
              <a:t>www.corpcommsmagazine.co.uk</a:t>
            </a:r>
            <a:r>
              <a:rPr lang="en-US" sz="1200" u="sng" kern="1200" dirty="0" smtClean="0">
                <a:solidFill>
                  <a:schemeClr val="tx1"/>
                </a:solidFill>
                <a:latin typeface="+mn-lt"/>
                <a:ea typeface="+mn-ea"/>
                <a:cs typeface="+mn-cs"/>
              </a:rPr>
              <a:t>/awards/</a:t>
            </a:r>
            <a:r>
              <a:rPr lang="en-US" sz="1200" u="sng" kern="1200" dirty="0" err="1" smtClean="0">
                <a:solidFill>
                  <a:schemeClr val="tx1"/>
                </a:solidFill>
                <a:latin typeface="+mn-lt"/>
                <a:ea typeface="+mn-ea"/>
                <a:cs typeface="+mn-cs"/>
              </a:rPr>
              <a:t>corpcomms</a:t>
            </a:r>
            <a:r>
              <a:rPr lang="en-US" sz="1200" u="sng" kern="1200" dirty="0" smtClean="0">
                <a:solidFill>
                  <a:schemeClr val="tx1"/>
                </a:solidFill>
                <a:latin typeface="+mn-lt"/>
                <a:ea typeface="+mn-ea"/>
                <a:cs typeface="+mn-cs"/>
              </a:rPr>
              <a:t>/decade-of-excellence</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E274960-868B-3842-820E-7E124A7C2F4C}" type="slidenum">
              <a:rPr lang="en-US" smtClean="0"/>
              <a:t>2</a:t>
            </a:fld>
            <a:endParaRPr lang="en-US"/>
          </a:p>
        </p:txBody>
      </p:sp>
    </p:spTree>
    <p:extLst>
      <p:ext uri="{BB962C8B-B14F-4D97-AF65-F5344CB8AC3E}">
        <p14:creationId xmlns:p14="http://schemas.microsoft.com/office/powerpoint/2010/main" val="638764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Calibri"/>
                <a:ea typeface="+mn-ea"/>
                <a:cs typeface="Calibri"/>
              </a:rPr>
              <a:t>GLOBAL SABRE AWARDS</a:t>
            </a:r>
            <a:endParaRPr lang="en-US" sz="1200" kern="1200" dirty="0" smtClean="0">
              <a:solidFill>
                <a:schemeClr val="tx1"/>
              </a:solidFill>
              <a:effectLst/>
              <a:latin typeface="Calibri"/>
              <a:ea typeface="+mn-ea"/>
              <a:cs typeface="Calibri"/>
            </a:endParaRPr>
          </a:p>
          <a:p>
            <a:r>
              <a:rPr lang="en-US" sz="1200" i="1" kern="1200" dirty="0" smtClean="0">
                <a:solidFill>
                  <a:schemeClr val="tx1"/>
                </a:solidFill>
                <a:effectLst/>
                <a:latin typeface="Calibri"/>
                <a:ea typeface="+mn-ea"/>
                <a:cs typeface="Calibri"/>
              </a:rPr>
              <a:t>Holmes Report</a:t>
            </a:r>
            <a:r>
              <a:rPr lang="en-US" sz="1200" kern="1200" dirty="0" smtClean="0">
                <a:solidFill>
                  <a:schemeClr val="tx1"/>
                </a:solidFill>
                <a:effectLst/>
                <a:latin typeface="Calibri"/>
                <a:ea typeface="+mn-ea"/>
                <a:cs typeface="Calibri"/>
              </a:rPr>
              <a:t> selected the </a:t>
            </a:r>
            <a:r>
              <a:rPr lang="en-US" sz="1200" b="1" u="sng" kern="1200" dirty="0" smtClean="0">
                <a:solidFill>
                  <a:schemeClr val="tx1"/>
                </a:solidFill>
                <a:effectLst/>
                <a:latin typeface="Calibri"/>
                <a:ea typeface="+mn-ea"/>
                <a:cs typeface="Calibri"/>
                <a:hlinkClick r:id="rId3"/>
              </a:rPr>
              <a:t>40 best campaigns of the year</a:t>
            </a:r>
            <a:r>
              <a:rPr lang="en-US" sz="1200" kern="1200" dirty="0" smtClean="0">
                <a:solidFill>
                  <a:schemeClr val="tx1"/>
                </a:solidFill>
                <a:effectLst/>
                <a:latin typeface="Calibri"/>
                <a:ea typeface="+mn-ea"/>
                <a:cs typeface="Calibri"/>
              </a:rPr>
              <a:t> from nearly 5,000 entries in regional SABRE Award competitions covering North America, EMEA, Asia-Pacific and Latin American – and Ketchum made the list four times! This year, for the first time, the winning campaigns were ranked – here are our winners: </a:t>
            </a:r>
          </a:p>
          <a:p>
            <a:pPr lvl="0"/>
            <a:r>
              <a:rPr lang="en-US" sz="1200" b="1" kern="1200" dirty="0" smtClean="0">
                <a:solidFill>
                  <a:schemeClr val="tx1"/>
                </a:solidFill>
                <a:effectLst/>
                <a:latin typeface="Calibri"/>
                <a:ea typeface="+mn-ea"/>
                <a:cs typeface="Calibri"/>
              </a:rPr>
              <a:t>(#10) </a:t>
            </a:r>
            <a:r>
              <a:rPr lang="en-US" sz="1200" kern="1200" dirty="0" smtClean="0">
                <a:solidFill>
                  <a:schemeClr val="tx1"/>
                </a:solidFill>
                <a:effectLst/>
                <a:latin typeface="Calibri"/>
                <a:ea typeface="+mn-ea"/>
                <a:cs typeface="Calibri"/>
              </a:rPr>
              <a:t>The Clorox Company, </a:t>
            </a:r>
            <a:r>
              <a:rPr lang="en-US" sz="1200" i="1" kern="1200" dirty="0" smtClean="0">
                <a:solidFill>
                  <a:schemeClr val="tx1"/>
                </a:solidFill>
                <a:effectLst/>
                <a:latin typeface="Calibri"/>
                <a:ea typeface="+mn-ea"/>
                <a:cs typeface="Calibri"/>
              </a:rPr>
              <a:t>The Clorox Ick Awards</a:t>
            </a:r>
            <a:r>
              <a:rPr lang="en-US" sz="1200" kern="1200" dirty="0" smtClean="0">
                <a:solidFill>
                  <a:schemeClr val="tx1"/>
                </a:solidFill>
                <a:effectLst/>
                <a:latin typeface="Calibri"/>
                <a:ea typeface="+mn-ea"/>
                <a:cs typeface="Calibri"/>
              </a:rPr>
              <a:t> (Ketchum)</a:t>
            </a:r>
          </a:p>
          <a:p>
            <a:pPr lvl="0"/>
            <a:r>
              <a:rPr lang="en-US" sz="1200" b="1" kern="1200" dirty="0" smtClean="0">
                <a:solidFill>
                  <a:schemeClr val="tx1"/>
                </a:solidFill>
                <a:effectLst/>
                <a:latin typeface="Calibri"/>
                <a:ea typeface="+mn-ea"/>
                <a:cs typeface="Calibri"/>
              </a:rPr>
              <a:t>(#13) </a:t>
            </a:r>
            <a:r>
              <a:rPr lang="en-US" sz="1200" kern="1200" dirty="0" smtClean="0">
                <a:solidFill>
                  <a:schemeClr val="tx1"/>
                </a:solidFill>
                <a:effectLst/>
                <a:latin typeface="Calibri"/>
                <a:ea typeface="+mn-ea"/>
                <a:cs typeface="Calibri"/>
              </a:rPr>
              <a:t>Mercedes-Benz Korea, </a:t>
            </a:r>
            <a:r>
              <a:rPr lang="en-US" sz="1200" i="1" kern="1200" dirty="0" smtClean="0">
                <a:solidFill>
                  <a:schemeClr val="tx1"/>
                </a:solidFill>
                <a:effectLst/>
                <a:latin typeface="Calibri"/>
                <a:ea typeface="+mn-ea"/>
                <a:cs typeface="Calibri"/>
              </a:rPr>
              <a:t>Art &amp; Heart</a:t>
            </a:r>
            <a:r>
              <a:rPr lang="en-US" sz="1200" kern="1200" dirty="0" smtClean="0">
                <a:solidFill>
                  <a:schemeClr val="tx1"/>
                </a:solidFill>
                <a:effectLst/>
                <a:latin typeface="Calibri"/>
                <a:ea typeface="+mn-ea"/>
                <a:cs typeface="Calibri"/>
              </a:rPr>
              <a:t> (Ketchum Korea)</a:t>
            </a:r>
          </a:p>
          <a:p>
            <a:pPr lvl="0"/>
            <a:r>
              <a:rPr lang="en-US" sz="1200" b="1" kern="1200" dirty="0" smtClean="0">
                <a:solidFill>
                  <a:schemeClr val="tx1"/>
                </a:solidFill>
                <a:effectLst/>
                <a:latin typeface="Calibri"/>
                <a:ea typeface="+mn-ea"/>
                <a:cs typeface="Calibri"/>
              </a:rPr>
              <a:t>(#20)</a:t>
            </a:r>
            <a:r>
              <a:rPr lang="en-US" sz="1200" kern="1200" dirty="0" smtClean="0">
                <a:solidFill>
                  <a:schemeClr val="tx1"/>
                </a:solidFill>
                <a:effectLst/>
                <a:latin typeface="Calibri"/>
                <a:ea typeface="+mn-ea"/>
                <a:cs typeface="Calibri"/>
              </a:rPr>
              <a:t> Bolton Austria, </a:t>
            </a:r>
            <a:r>
              <a:rPr lang="en-US" sz="1200" i="1" kern="1200" dirty="0" smtClean="0">
                <a:solidFill>
                  <a:schemeClr val="tx1"/>
                </a:solidFill>
                <a:effectLst/>
                <a:latin typeface="Calibri"/>
                <a:ea typeface="+mn-ea"/>
                <a:cs typeface="Calibri"/>
              </a:rPr>
              <a:t>The Mystery Scent Oasis</a:t>
            </a:r>
            <a:r>
              <a:rPr lang="en-US" sz="1200" kern="1200" dirty="0" smtClean="0">
                <a:solidFill>
                  <a:schemeClr val="tx1"/>
                </a:solidFill>
                <a:effectLst/>
                <a:latin typeface="Calibri"/>
                <a:ea typeface="+mn-ea"/>
                <a:cs typeface="Calibri"/>
              </a:rPr>
              <a:t> (Ketchum </a:t>
            </a:r>
            <a:r>
              <a:rPr lang="en-US" sz="1200" kern="1200" dirty="0" err="1" smtClean="0">
                <a:solidFill>
                  <a:schemeClr val="tx1"/>
                </a:solidFill>
                <a:effectLst/>
                <a:latin typeface="Calibri"/>
                <a:ea typeface="+mn-ea"/>
                <a:cs typeface="Calibri"/>
              </a:rPr>
              <a:t>Publico</a:t>
            </a:r>
            <a:r>
              <a:rPr lang="en-US" sz="1200" kern="1200" dirty="0" smtClean="0">
                <a:solidFill>
                  <a:schemeClr val="tx1"/>
                </a:solidFill>
                <a:effectLst/>
                <a:latin typeface="Calibri"/>
                <a:ea typeface="+mn-ea"/>
                <a:cs typeface="Calibri"/>
              </a:rPr>
              <a:t>)</a:t>
            </a:r>
          </a:p>
          <a:p>
            <a:pPr lvl="0"/>
            <a:r>
              <a:rPr lang="en-US" sz="1200" b="1" kern="1200" dirty="0" smtClean="0">
                <a:solidFill>
                  <a:schemeClr val="tx1"/>
                </a:solidFill>
                <a:effectLst/>
                <a:latin typeface="Calibri"/>
                <a:ea typeface="+mn-ea"/>
                <a:cs typeface="Calibri"/>
              </a:rPr>
              <a:t>(#35)</a:t>
            </a:r>
            <a:r>
              <a:rPr lang="en-US" sz="1200" kern="1200" dirty="0" smtClean="0">
                <a:solidFill>
                  <a:schemeClr val="tx1"/>
                </a:solidFill>
                <a:effectLst/>
                <a:latin typeface="Calibri"/>
                <a:ea typeface="+mn-ea"/>
                <a:cs typeface="Calibri"/>
              </a:rPr>
              <a:t> Hilton Buenos Aires, </a:t>
            </a:r>
            <a:r>
              <a:rPr lang="en-US" sz="1200" i="1" kern="1200" dirty="0" smtClean="0">
                <a:solidFill>
                  <a:schemeClr val="tx1"/>
                </a:solidFill>
                <a:effectLst/>
                <a:latin typeface="Calibri"/>
                <a:ea typeface="+mn-ea"/>
                <a:cs typeface="Calibri"/>
              </a:rPr>
              <a:t>It Happened At Hilton Buenos Aires, Barbie Room</a:t>
            </a:r>
            <a:r>
              <a:rPr lang="en-US" sz="1200" kern="1200" dirty="0" smtClean="0">
                <a:solidFill>
                  <a:schemeClr val="tx1"/>
                </a:solidFill>
                <a:effectLst/>
                <a:latin typeface="Calibri"/>
                <a:ea typeface="+mn-ea"/>
                <a:cs typeface="Calibri"/>
              </a:rPr>
              <a:t> (Ketchum Argentina)</a:t>
            </a:r>
          </a:p>
          <a:p>
            <a:pPr lvl="0"/>
            <a:r>
              <a:rPr lang="en-US" sz="1200" kern="1200" dirty="0" smtClean="0">
                <a:solidFill>
                  <a:schemeClr val="tx1"/>
                </a:solidFill>
                <a:effectLst/>
                <a:latin typeface="Calibri"/>
                <a:ea typeface="+mn-ea"/>
                <a:cs typeface="Calibri"/>
              </a:rPr>
              <a:t>Link: </a:t>
            </a:r>
            <a:r>
              <a:rPr lang="en-US" sz="1200" u="sng" kern="1200" dirty="0" smtClean="0">
                <a:solidFill>
                  <a:schemeClr val="tx1"/>
                </a:solidFill>
                <a:latin typeface="+mn-lt"/>
                <a:ea typeface="+mn-ea"/>
                <a:cs typeface="+mn-cs"/>
              </a:rPr>
              <a:t>http://</a:t>
            </a:r>
            <a:r>
              <a:rPr lang="en-US" sz="1200" u="sng" kern="1200" dirty="0" err="1" smtClean="0">
                <a:solidFill>
                  <a:schemeClr val="tx1"/>
                </a:solidFill>
                <a:latin typeface="+mn-lt"/>
                <a:ea typeface="+mn-ea"/>
                <a:cs typeface="+mn-cs"/>
              </a:rPr>
              <a:t>www.holmesreport.com</a:t>
            </a:r>
            <a:r>
              <a:rPr lang="en-US" sz="1200" u="sng" kern="1200" dirty="0" smtClean="0">
                <a:solidFill>
                  <a:schemeClr val="tx1"/>
                </a:solidFill>
                <a:latin typeface="+mn-lt"/>
                <a:ea typeface="+mn-ea"/>
                <a:cs typeface="+mn-cs"/>
              </a:rPr>
              <a:t>/events-awards/sabre-awards/global-sabre-awards/2015-global-sabre-awards</a:t>
            </a:r>
          </a:p>
          <a:p>
            <a:pPr lvl="0"/>
            <a:endParaRPr lang="en-US" sz="1200" kern="1200" dirty="0" smtClean="0">
              <a:solidFill>
                <a:schemeClr val="tx1"/>
              </a:solidFill>
              <a:effectLst/>
              <a:latin typeface="Calibri"/>
              <a:ea typeface="+mn-ea"/>
              <a:cs typeface="Calibri"/>
            </a:endParaRPr>
          </a:p>
          <a:p>
            <a:r>
              <a:rPr lang="en-US" sz="1200" b="1" kern="1200" dirty="0" smtClean="0">
                <a:solidFill>
                  <a:schemeClr val="tx1"/>
                </a:solidFill>
                <a:effectLst/>
                <a:latin typeface="Calibri"/>
                <a:ea typeface="+mn-ea"/>
                <a:cs typeface="Calibri"/>
              </a:rPr>
              <a:t>ASIA-PACIFIC SABRE Awards for HONG KONG</a:t>
            </a:r>
            <a:endParaRPr lang="en-US" sz="1800" kern="1200" dirty="0" smtClean="0">
              <a:solidFill>
                <a:schemeClr val="tx1"/>
              </a:solidFill>
              <a:effectLst/>
              <a:latin typeface="Calibri"/>
              <a:ea typeface="+mn-ea"/>
              <a:cs typeface="Calibri"/>
            </a:endParaRPr>
          </a:p>
          <a:p>
            <a:r>
              <a:rPr lang="en-US" sz="1200" kern="1200" dirty="0" smtClean="0">
                <a:solidFill>
                  <a:schemeClr val="tx1"/>
                </a:solidFill>
                <a:effectLst/>
                <a:latin typeface="Calibri"/>
                <a:ea typeface="+mn-ea"/>
                <a:cs typeface="Calibri"/>
              </a:rPr>
              <a:t>One of two SABREs and two certificates of excellence our Asia offices brought home for the region:</a:t>
            </a:r>
            <a:endParaRPr lang="en-US" sz="1800" kern="1200" dirty="0" smtClean="0">
              <a:solidFill>
                <a:schemeClr val="tx1"/>
              </a:solidFill>
              <a:effectLst/>
              <a:latin typeface="Calibri"/>
              <a:ea typeface="+mn-ea"/>
              <a:cs typeface="Calibri"/>
            </a:endParaRPr>
          </a:p>
          <a:p>
            <a:pPr lvl="0"/>
            <a:r>
              <a:rPr lang="en-US" sz="1200" b="1" kern="1200" dirty="0" smtClean="0">
                <a:solidFill>
                  <a:schemeClr val="tx1"/>
                </a:solidFill>
                <a:effectLst/>
                <a:latin typeface="Calibri"/>
                <a:ea typeface="+mn-ea"/>
                <a:cs typeface="Calibri"/>
              </a:rPr>
              <a:t>Multi-Country</a:t>
            </a:r>
            <a:r>
              <a:rPr lang="en-US" sz="1200" kern="1200" dirty="0" smtClean="0">
                <a:solidFill>
                  <a:schemeClr val="tx1"/>
                </a:solidFill>
                <a:effectLst/>
                <a:latin typeface="Calibri"/>
                <a:ea typeface="+mn-ea"/>
                <a:cs typeface="Calibri"/>
              </a:rPr>
              <a:t>: Gillette, </a:t>
            </a:r>
            <a:r>
              <a:rPr lang="en-US" sz="1200" i="1" kern="1200" dirty="0" smtClean="0">
                <a:solidFill>
                  <a:schemeClr val="tx1"/>
                </a:solidFill>
                <a:effectLst/>
                <a:latin typeface="Calibri"/>
                <a:ea typeface="+mn-ea"/>
                <a:cs typeface="Calibri"/>
              </a:rPr>
              <a:t>Kiss Him Or Not</a:t>
            </a:r>
            <a:r>
              <a:rPr lang="en-US" sz="1200" kern="1200" dirty="0" smtClean="0">
                <a:solidFill>
                  <a:schemeClr val="tx1"/>
                </a:solidFill>
                <a:effectLst/>
                <a:latin typeface="Calibri"/>
                <a:ea typeface="+mn-ea"/>
                <a:cs typeface="Calibri"/>
              </a:rPr>
              <a:t> (Ketchum Hong Kong)</a:t>
            </a:r>
            <a:endParaRPr lang="en-US" sz="1800" kern="1200" dirty="0" smtClean="0">
              <a:solidFill>
                <a:schemeClr val="tx1"/>
              </a:solidFill>
              <a:effectLst/>
              <a:latin typeface="Calibri"/>
              <a:ea typeface="+mn-ea"/>
              <a:cs typeface="Calibri"/>
            </a:endParaRPr>
          </a:p>
          <a:p>
            <a:pPr lvl="1"/>
            <a:r>
              <a:rPr lang="en-US" sz="1200" b="1" kern="1200" dirty="0" smtClean="0">
                <a:solidFill>
                  <a:schemeClr val="tx1"/>
                </a:solidFill>
                <a:effectLst/>
                <a:latin typeface="Calibri"/>
                <a:ea typeface="+mn-ea"/>
                <a:cs typeface="Calibri"/>
              </a:rPr>
              <a:t>Best Use of Facebook</a:t>
            </a:r>
            <a:r>
              <a:rPr lang="en-US" sz="1200" kern="1200" dirty="0" smtClean="0">
                <a:solidFill>
                  <a:schemeClr val="tx1"/>
                </a:solidFill>
                <a:effectLst/>
                <a:latin typeface="Calibri"/>
                <a:ea typeface="+mn-ea"/>
                <a:cs typeface="Calibri"/>
              </a:rPr>
              <a:t> </a:t>
            </a:r>
            <a:r>
              <a:rPr lang="en-US" sz="1200" b="1" kern="1200" dirty="0" smtClean="0">
                <a:solidFill>
                  <a:schemeClr val="tx1"/>
                </a:solidFill>
                <a:effectLst/>
                <a:latin typeface="Calibri"/>
                <a:ea typeface="+mn-ea"/>
                <a:cs typeface="Calibri"/>
              </a:rPr>
              <a:t>–</a:t>
            </a:r>
            <a:r>
              <a:rPr lang="en-US" sz="1200" kern="1200" dirty="0" smtClean="0">
                <a:solidFill>
                  <a:schemeClr val="tx1"/>
                </a:solidFill>
                <a:effectLst/>
                <a:latin typeface="Calibri"/>
                <a:ea typeface="+mn-ea"/>
                <a:cs typeface="Calibri"/>
              </a:rPr>
              <a:t> certificate of excellence</a:t>
            </a:r>
            <a:endParaRPr lang="en-US" sz="1800" kern="1200" dirty="0" smtClean="0">
              <a:solidFill>
                <a:schemeClr val="tx1"/>
              </a:solidFill>
              <a:effectLst/>
              <a:latin typeface="Calibri"/>
              <a:ea typeface="+mn-ea"/>
              <a:cs typeface="Calibri"/>
            </a:endParaRPr>
          </a:p>
          <a:p>
            <a:pPr lvl="1"/>
            <a:r>
              <a:rPr lang="en-US" sz="1200" b="1" kern="1200" dirty="0" smtClean="0">
                <a:solidFill>
                  <a:schemeClr val="tx1"/>
                </a:solidFill>
                <a:effectLst/>
                <a:latin typeface="Calibri"/>
                <a:ea typeface="+mn-ea"/>
                <a:cs typeface="Calibri"/>
              </a:rPr>
              <a:t>Best Use of Digital Video</a:t>
            </a:r>
            <a:r>
              <a:rPr lang="en-US" sz="1200" kern="1200" dirty="0" smtClean="0">
                <a:solidFill>
                  <a:schemeClr val="tx1"/>
                </a:solidFill>
                <a:effectLst/>
                <a:latin typeface="Calibri"/>
                <a:ea typeface="+mn-ea"/>
                <a:cs typeface="Calibri"/>
              </a:rPr>
              <a:t> </a:t>
            </a:r>
            <a:r>
              <a:rPr lang="en-US" sz="1200" b="1" kern="1200" dirty="0" smtClean="0">
                <a:solidFill>
                  <a:schemeClr val="tx1"/>
                </a:solidFill>
                <a:effectLst/>
                <a:latin typeface="Calibri"/>
                <a:ea typeface="+mn-ea"/>
                <a:cs typeface="Calibri"/>
              </a:rPr>
              <a:t>–</a:t>
            </a:r>
            <a:r>
              <a:rPr lang="en-US" sz="1200" kern="1200" dirty="0" smtClean="0">
                <a:solidFill>
                  <a:schemeClr val="tx1"/>
                </a:solidFill>
                <a:effectLst/>
                <a:latin typeface="Calibri"/>
                <a:ea typeface="+mn-ea"/>
                <a:cs typeface="Calibri"/>
              </a:rPr>
              <a:t> certificate of excellence</a:t>
            </a:r>
            <a:endParaRPr lang="en-US" sz="1800" kern="1200" dirty="0" smtClean="0">
              <a:solidFill>
                <a:schemeClr val="tx1"/>
              </a:solidFill>
              <a:effectLst/>
              <a:latin typeface="Calibri"/>
              <a:ea typeface="+mn-ea"/>
              <a:cs typeface="Calibri"/>
            </a:endParaRPr>
          </a:p>
          <a:p>
            <a:r>
              <a:rPr lang="en-US" sz="1200" kern="1200" dirty="0" smtClean="0">
                <a:solidFill>
                  <a:schemeClr val="tx1"/>
                </a:solidFill>
                <a:effectLst/>
                <a:latin typeface="Calibri"/>
                <a:ea typeface="+mn-ea"/>
                <a:cs typeface="Calibri"/>
              </a:rPr>
              <a:t>Link: </a:t>
            </a:r>
            <a:r>
              <a:rPr lang="en-US" sz="1200" u="sng" kern="1200" dirty="0" smtClean="0">
                <a:solidFill>
                  <a:schemeClr val="tx1"/>
                </a:solidFill>
                <a:latin typeface="+mn-lt"/>
                <a:ea typeface="+mn-ea"/>
                <a:cs typeface="+mn-cs"/>
              </a:rPr>
              <a:t>http://</a:t>
            </a:r>
            <a:r>
              <a:rPr lang="en-US" sz="1200" u="sng" kern="1200" dirty="0" err="1" smtClean="0">
                <a:solidFill>
                  <a:schemeClr val="tx1"/>
                </a:solidFill>
                <a:latin typeface="+mn-lt"/>
                <a:ea typeface="+mn-ea"/>
                <a:cs typeface="+mn-cs"/>
              </a:rPr>
              <a:t>www.holmesreport.com</a:t>
            </a:r>
            <a:r>
              <a:rPr lang="en-US" sz="1200" u="sng" kern="1200" dirty="0" smtClean="0">
                <a:solidFill>
                  <a:schemeClr val="tx1"/>
                </a:solidFill>
                <a:latin typeface="+mn-lt"/>
                <a:ea typeface="+mn-ea"/>
                <a:cs typeface="+mn-cs"/>
              </a:rPr>
              <a:t>/events-awards/sabre-awards/sabre-awards-</a:t>
            </a:r>
            <a:r>
              <a:rPr lang="en-US" sz="1200" u="sng" kern="1200" dirty="0" err="1" smtClean="0">
                <a:solidFill>
                  <a:schemeClr val="tx1"/>
                </a:solidFill>
                <a:latin typeface="+mn-lt"/>
                <a:ea typeface="+mn-ea"/>
                <a:cs typeface="+mn-cs"/>
              </a:rPr>
              <a:t>asiapacific</a:t>
            </a:r>
            <a:r>
              <a:rPr lang="en-US" sz="1200" u="sng" kern="1200" dirty="0" smtClean="0">
                <a:solidFill>
                  <a:schemeClr val="tx1"/>
                </a:solidFill>
                <a:latin typeface="+mn-lt"/>
                <a:ea typeface="+mn-ea"/>
                <a:cs typeface="+mn-cs"/>
              </a:rPr>
              <a:t>/finalists</a:t>
            </a:r>
          </a:p>
          <a:p>
            <a:endParaRPr lang="en-US" sz="1200" kern="1200" dirty="0" smtClean="0">
              <a:solidFill>
                <a:schemeClr val="tx1"/>
              </a:solidFill>
              <a:effectLst/>
              <a:latin typeface="Calibri"/>
              <a:ea typeface="+mn-ea"/>
              <a:cs typeface="Calibri"/>
            </a:endParaRPr>
          </a:p>
          <a:p>
            <a:pPr lvl="0"/>
            <a:r>
              <a:rPr lang="en-US" b="1" dirty="0" smtClean="0">
                <a:latin typeface="Calibri"/>
                <a:cs typeface="Calibri"/>
              </a:rPr>
              <a:t>SILVER</a:t>
            </a:r>
            <a:r>
              <a:rPr lang="en-US" b="1" baseline="0" dirty="0" smtClean="0">
                <a:latin typeface="Calibri"/>
                <a:cs typeface="Calibri"/>
              </a:rPr>
              <a:t> ANVIL AWARDS – MOST FOR ANY AGENCY</a:t>
            </a:r>
          </a:p>
          <a:p>
            <a:pPr lvl="0"/>
            <a:r>
              <a:rPr lang="en-US" dirty="0" smtClean="0">
                <a:latin typeface="Calibri"/>
                <a:cs typeface="Calibri"/>
              </a:rPr>
              <a:t>In</a:t>
            </a:r>
            <a:r>
              <a:rPr lang="en-US" baseline="0" dirty="0" smtClean="0">
                <a:latin typeface="Calibri"/>
                <a:cs typeface="Calibri"/>
              </a:rPr>
              <a:t> June 2015, at a</a:t>
            </a:r>
            <a:r>
              <a:rPr lang="en-US" dirty="0" smtClean="0">
                <a:latin typeface="Calibri"/>
                <a:cs typeface="Calibri"/>
              </a:rPr>
              <a:t> Public Relations Society of America (PRSA) ceremony in New York, Ketchum won four Silver Anvil Awards and 12 Awards of Excellence. These latest wins bring Ketchum's all-time Silver Anvil tally to 163, and help us maintain our record as the agency with the most Silver Anvil wins since the program began! </a:t>
            </a:r>
          </a:p>
          <a:p>
            <a:pPr lvl="0"/>
            <a:r>
              <a:rPr lang="en-US" sz="1200" kern="1200" dirty="0" smtClean="0">
                <a:solidFill>
                  <a:schemeClr val="tx1"/>
                </a:solidFill>
                <a:effectLst/>
                <a:latin typeface="Calibri"/>
                <a:ea typeface="+mn-ea"/>
                <a:cs typeface="Calibri"/>
              </a:rPr>
              <a:t>Link: </a:t>
            </a:r>
            <a:r>
              <a:rPr lang="en-US" sz="1200" u="sng" kern="1200" dirty="0" smtClean="0">
                <a:solidFill>
                  <a:schemeClr val="tx1"/>
                </a:solidFill>
                <a:latin typeface="+mn-lt"/>
                <a:ea typeface="+mn-ea"/>
                <a:cs typeface="+mn-cs"/>
              </a:rPr>
              <a:t>http://</a:t>
            </a:r>
            <a:r>
              <a:rPr lang="en-US" sz="1200" u="sng" kern="1200" dirty="0" err="1" smtClean="0">
                <a:solidFill>
                  <a:schemeClr val="tx1"/>
                </a:solidFill>
                <a:latin typeface="+mn-lt"/>
                <a:ea typeface="+mn-ea"/>
                <a:cs typeface="+mn-cs"/>
              </a:rPr>
              <a:t>www.prsa.org</a:t>
            </a:r>
            <a:r>
              <a:rPr lang="en-US" sz="1200" u="sng" kern="1200" dirty="0" smtClean="0">
                <a:solidFill>
                  <a:schemeClr val="tx1"/>
                </a:solidFill>
                <a:latin typeface="+mn-lt"/>
                <a:ea typeface="+mn-ea"/>
                <a:cs typeface="+mn-cs"/>
              </a:rPr>
              <a:t>/Awards/</a:t>
            </a:r>
            <a:r>
              <a:rPr lang="en-US" sz="1200" u="sng" kern="1200" dirty="0" err="1" smtClean="0">
                <a:solidFill>
                  <a:schemeClr val="tx1"/>
                </a:solidFill>
                <a:latin typeface="+mn-lt"/>
                <a:ea typeface="+mn-ea"/>
                <a:cs typeface="+mn-cs"/>
              </a:rPr>
              <a:t>SilverAnvil</a:t>
            </a:r>
            <a:r>
              <a:rPr lang="en-US" sz="1200" u="sng" kern="1200" dirty="0" smtClean="0">
                <a:solidFill>
                  <a:schemeClr val="tx1"/>
                </a:solidFill>
                <a:latin typeface="+mn-lt"/>
                <a:ea typeface="+mn-ea"/>
                <a:cs typeface="+mn-cs"/>
              </a:rPr>
              <a:t>/</a:t>
            </a:r>
            <a:r>
              <a:rPr lang="en-US" sz="1200" u="sng" kern="1200" dirty="0" err="1" smtClean="0">
                <a:solidFill>
                  <a:schemeClr val="tx1"/>
                </a:solidFill>
                <a:latin typeface="+mn-lt"/>
                <a:ea typeface="+mn-ea"/>
                <a:cs typeface="+mn-cs"/>
              </a:rPr>
              <a:t>SilverAnvilResults</a:t>
            </a:r>
            <a:r>
              <a:rPr lang="en-US" sz="1200" u="sng" kern="1200" dirty="0" smtClean="0">
                <a:solidFill>
                  <a:schemeClr val="tx1"/>
                </a:solidFill>
                <a:latin typeface="+mn-lt"/>
                <a:ea typeface="+mn-ea"/>
                <a:cs typeface="+mn-cs"/>
              </a:rPr>
              <a:t>/</a:t>
            </a:r>
            <a:r>
              <a:rPr lang="en-US" sz="1200" u="sng" kern="1200" dirty="0" err="1" smtClean="0">
                <a:solidFill>
                  <a:schemeClr val="tx1"/>
                </a:solidFill>
                <a:latin typeface="+mn-lt"/>
                <a:ea typeface="+mn-ea"/>
                <a:cs typeface="+mn-cs"/>
              </a:rPr>
              <a:t>PreviousResults</a:t>
            </a:r>
            <a:r>
              <a:rPr lang="en-US" sz="1200" u="sng" kern="1200" dirty="0" smtClean="0">
                <a:solidFill>
                  <a:schemeClr val="tx1"/>
                </a:solidFill>
                <a:latin typeface="+mn-lt"/>
                <a:ea typeface="+mn-ea"/>
                <a:cs typeface="+mn-cs"/>
              </a:rPr>
              <a:t>/2015SilverAnvilResults.pdf</a:t>
            </a:r>
          </a:p>
          <a:p>
            <a:pPr lvl="0"/>
            <a:endParaRPr lang="en-US" sz="1200" kern="1200" dirty="0" smtClean="0">
              <a:solidFill>
                <a:schemeClr val="tx1"/>
              </a:solidFill>
              <a:effectLst/>
              <a:latin typeface="Calibri"/>
              <a:ea typeface="+mn-ea"/>
              <a:cs typeface="Calibri"/>
            </a:endParaRPr>
          </a:p>
          <a:p>
            <a:pPr lvl="0"/>
            <a:r>
              <a:rPr lang="en-US" sz="1200" b="1" kern="1200" dirty="0" smtClean="0">
                <a:solidFill>
                  <a:schemeClr val="tx1"/>
                </a:solidFill>
                <a:effectLst/>
                <a:latin typeface="Calibri"/>
                <a:ea typeface="+mn-ea"/>
                <a:cs typeface="Calibri"/>
              </a:rPr>
              <a:t>GERMANY – MOST PR REPORT AWARDS EVER FOR AN AGENCY</a:t>
            </a:r>
          </a:p>
          <a:p>
            <a:pPr lvl="0"/>
            <a:r>
              <a:rPr lang="en-US" sz="1200" kern="1200" dirty="0" smtClean="0">
                <a:solidFill>
                  <a:schemeClr val="tx1"/>
                </a:solidFill>
                <a:effectLst/>
                <a:latin typeface="Calibri"/>
                <a:ea typeface="+mn-ea"/>
                <a:cs typeface="Calibri"/>
              </a:rPr>
              <a:t>Ketchum </a:t>
            </a:r>
            <a:r>
              <a:rPr lang="en-US" sz="1200" kern="1200" dirty="0" err="1" smtClean="0">
                <a:solidFill>
                  <a:schemeClr val="tx1"/>
                </a:solidFill>
                <a:effectLst/>
                <a:latin typeface="Calibri"/>
                <a:ea typeface="+mn-ea"/>
                <a:cs typeface="Calibri"/>
              </a:rPr>
              <a:t>Pleon</a:t>
            </a:r>
            <a:r>
              <a:rPr lang="en-US" sz="1200" kern="1200" dirty="0" smtClean="0">
                <a:solidFill>
                  <a:schemeClr val="tx1"/>
                </a:solidFill>
                <a:effectLst/>
                <a:latin typeface="Calibri"/>
                <a:ea typeface="+mn-ea"/>
                <a:cs typeface="Calibri"/>
              </a:rPr>
              <a:t> and Ketchum </a:t>
            </a:r>
            <a:r>
              <a:rPr lang="en-US" sz="1200" kern="1200" dirty="0" err="1" smtClean="0">
                <a:solidFill>
                  <a:schemeClr val="tx1"/>
                </a:solidFill>
                <a:effectLst/>
                <a:latin typeface="Calibri"/>
                <a:ea typeface="+mn-ea"/>
                <a:cs typeface="Calibri"/>
              </a:rPr>
              <a:t>Publico</a:t>
            </a:r>
            <a:r>
              <a:rPr lang="en-US" sz="1200" kern="1200" dirty="0" smtClean="0">
                <a:solidFill>
                  <a:schemeClr val="tx1"/>
                </a:solidFill>
                <a:effectLst/>
                <a:latin typeface="Calibri"/>
                <a:ea typeface="+mn-ea"/>
                <a:cs typeface="Calibri"/>
              </a:rPr>
              <a:t> together combined to win</a:t>
            </a:r>
            <a:r>
              <a:rPr lang="en-US" sz="1200" kern="1200" baseline="0" dirty="0" smtClean="0">
                <a:solidFill>
                  <a:schemeClr val="tx1"/>
                </a:solidFill>
                <a:effectLst/>
                <a:latin typeface="Calibri"/>
                <a:ea typeface="+mn-ea"/>
                <a:cs typeface="Calibri"/>
              </a:rPr>
              <a:t> five PR Report Awards, the most of any agency:</a:t>
            </a:r>
          </a:p>
          <a:p>
            <a:r>
              <a:rPr lang="en-US" dirty="0" smtClean="0">
                <a:latin typeface="Calibri"/>
                <a:cs typeface="Calibri"/>
              </a:rPr>
              <a:t>Ketchum </a:t>
            </a:r>
            <a:r>
              <a:rPr lang="en-US" dirty="0" err="1" smtClean="0">
                <a:latin typeface="Calibri"/>
                <a:cs typeface="Calibri"/>
              </a:rPr>
              <a:t>Publico</a:t>
            </a:r>
            <a:r>
              <a:rPr lang="en-US" dirty="0" smtClean="0">
                <a:latin typeface="Calibri"/>
                <a:cs typeface="Calibri"/>
              </a:rPr>
              <a:t> - </a:t>
            </a:r>
            <a:r>
              <a:rPr lang="en-US" i="1" dirty="0" smtClean="0">
                <a:latin typeface="Calibri"/>
                <a:cs typeface="Calibri"/>
              </a:rPr>
              <a:t>Die </a:t>
            </a:r>
            <a:r>
              <a:rPr lang="en-US" i="1" dirty="0" err="1" smtClean="0">
                <a:latin typeface="Calibri"/>
                <a:cs typeface="Calibri"/>
              </a:rPr>
              <a:t>Borotalco</a:t>
            </a:r>
            <a:r>
              <a:rPr lang="en-US" i="1" dirty="0" smtClean="0">
                <a:latin typeface="Calibri"/>
                <a:cs typeface="Calibri"/>
              </a:rPr>
              <a:t> </a:t>
            </a:r>
            <a:r>
              <a:rPr lang="en-US" i="1" dirty="0" err="1" smtClean="0">
                <a:latin typeface="Calibri"/>
                <a:cs typeface="Calibri"/>
              </a:rPr>
              <a:t>Duftoase</a:t>
            </a:r>
            <a:r>
              <a:rPr lang="en-US" dirty="0" smtClean="0">
                <a:latin typeface="Calibri"/>
                <a:cs typeface="Calibri"/>
              </a:rPr>
              <a:t> - </a:t>
            </a:r>
            <a:r>
              <a:rPr lang="en-US" b="1" dirty="0" smtClean="0">
                <a:latin typeface="Calibri"/>
                <a:cs typeface="Calibri"/>
              </a:rPr>
              <a:t>Winner, Consumer Marketing</a:t>
            </a:r>
            <a:endParaRPr lang="en-US" dirty="0" smtClean="0">
              <a:latin typeface="Calibri"/>
              <a:cs typeface="Calibri"/>
            </a:endParaRPr>
          </a:p>
          <a:p>
            <a:r>
              <a:rPr lang="en-US" dirty="0" smtClean="0">
                <a:latin typeface="Calibri"/>
                <a:cs typeface="Calibri"/>
              </a:rPr>
              <a:t>Ketchum </a:t>
            </a:r>
            <a:r>
              <a:rPr lang="en-US" dirty="0" err="1" smtClean="0">
                <a:latin typeface="Calibri"/>
                <a:cs typeface="Calibri"/>
              </a:rPr>
              <a:t>Pleon</a:t>
            </a:r>
            <a:r>
              <a:rPr lang="en-US" dirty="0" smtClean="0">
                <a:latin typeface="Calibri"/>
                <a:cs typeface="Calibri"/>
              </a:rPr>
              <a:t> - </a:t>
            </a:r>
            <a:r>
              <a:rPr lang="en-US" i="1" dirty="0" smtClean="0">
                <a:latin typeface="Calibri"/>
                <a:cs typeface="Calibri"/>
              </a:rPr>
              <a:t>Novartis Vaccines, Anne Geddes Kids' Portraits for World Meningitis Day</a:t>
            </a:r>
            <a:r>
              <a:rPr lang="en-US" dirty="0" smtClean="0">
                <a:latin typeface="Calibri"/>
                <a:cs typeface="Calibri"/>
              </a:rPr>
              <a:t> - </a:t>
            </a:r>
            <a:r>
              <a:rPr lang="en-US" b="1" dirty="0" smtClean="0">
                <a:latin typeface="Calibri"/>
                <a:cs typeface="Calibri"/>
              </a:rPr>
              <a:t>Winner, Brand and Products, Healthcare</a:t>
            </a:r>
            <a:endParaRPr lang="en-US" dirty="0" smtClean="0">
              <a:latin typeface="Calibri"/>
              <a:cs typeface="Calibri"/>
            </a:endParaRPr>
          </a:p>
          <a:p>
            <a:r>
              <a:rPr lang="en-US" dirty="0" smtClean="0">
                <a:latin typeface="Calibri"/>
                <a:cs typeface="Calibri"/>
              </a:rPr>
              <a:t>Ketchum </a:t>
            </a:r>
            <a:r>
              <a:rPr lang="en-US" dirty="0" err="1" smtClean="0">
                <a:latin typeface="Calibri"/>
                <a:cs typeface="Calibri"/>
              </a:rPr>
              <a:t>Pleon</a:t>
            </a:r>
            <a:r>
              <a:rPr lang="en-US" dirty="0" smtClean="0">
                <a:latin typeface="Calibri"/>
                <a:cs typeface="Calibri"/>
              </a:rPr>
              <a:t> - </a:t>
            </a:r>
            <a:r>
              <a:rPr lang="en-US" i="1" dirty="0" smtClean="0">
                <a:latin typeface="Calibri"/>
                <a:cs typeface="Calibri"/>
              </a:rPr>
              <a:t>East German Universities, </a:t>
            </a:r>
            <a:r>
              <a:rPr lang="en-US" i="1" dirty="0" err="1" smtClean="0">
                <a:latin typeface="Calibri"/>
                <a:cs typeface="Calibri"/>
              </a:rPr>
              <a:t>Whatsapp</a:t>
            </a:r>
            <a:r>
              <a:rPr lang="en-US" i="1" dirty="0" smtClean="0">
                <a:latin typeface="Calibri"/>
                <a:cs typeface="Calibri"/>
              </a:rPr>
              <a:t> Study Information</a:t>
            </a:r>
            <a:r>
              <a:rPr lang="en-US" dirty="0" smtClean="0">
                <a:latin typeface="Calibri"/>
                <a:cs typeface="Calibri"/>
              </a:rPr>
              <a:t> - </a:t>
            </a:r>
            <a:r>
              <a:rPr lang="en-US" b="1" dirty="0" smtClean="0">
                <a:latin typeface="Calibri"/>
                <a:cs typeface="Calibri"/>
              </a:rPr>
              <a:t>Winner, Innovative Idea &amp; Technology</a:t>
            </a:r>
            <a:endParaRPr lang="en-US" dirty="0" smtClean="0">
              <a:latin typeface="Calibri"/>
              <a:cs typeface="Calibri"/>
            </a:endParaRPr>
          </a:p>
          <a:p>
            <a:r>
              <a:rPr lang="en-US" dirty="0" smtClean="0">
                <a:latin typeface="Calibri"/>
                <a:cs typeface="Calibri"/>
              </a:rPr>
              <a:t>Ketchum </a:t>
            </a:r>
            <a:r>
              <a:rPr lang="en-US" dirty="0" err="1" smtClean="0">
                <a:latin typeface="Calibri"/>
                <a:cs typeface="Calibri"/>
              </a:rPr>
              <a:t>Pleon</a:t>
            </a:r>
            <a:r>
              <a:rPr lang="en-US" dirty="0" smtClean="0">
                <a:latin typeface="Calibri"/>
                <a:cs typeface="Calibri"/>
              </a:rPr>
              <a:t> - </a:t>
            </a:r>
            <a:r>
              <a:rPr lang="en-US" i="1" dirty="0" smtClean="0">
                <a:latin typeface="Calibri"/>
                <a:cs typeface="Calibri"/>
              </a:rPr>
              <a:t>Daimler, Mercedes Benz, We Are Ready as Never Before!</a:t>
            </a:r>
            <a:r>
              <a:rPr lang="en-US" dirty="0" smtClean="0">
                <a:latin typeface="Calibri"/>
                <a:cs typeface="Calibri"/>
              </a:rPr>
              <a:t> - </a:t>
            </a:r>
            <a:r>
              <a:rPr lang="en-US" b="1" dirty="0" smtClean="0">
                <a:latin typeface="Calibri"/>
                <a:cs typeface="Calibri"/>
              </a:rPr>
              <a:t>Winner, Essentials </a:t>
            </a:r>
            <a:r>
              <a:rPr lang="en-US" dirty="0" smtClean="0">
                <a:latin typeface="Calibri"/>
                <a:cs typeface="Calibri"/>
              </a:rPr>
              <a:t>-</a:t>
            </a:r>
            <a:r>
              <a:rPr lang="en-US" b="1" dirty="0" smtClean="0">
                <a:latin typeface="Calibri"/>
                <a:cs typeface="Calibri"/>
              </a:rPr>
              <a:t> Long Term Communications</a:t>
            </a:r>
            <a:endParaRPr lang="en-US" dirty="0" smtClean="0">
              <a:latin typeface="Calibri"/>
              <a:cs typeface="Calibri"/>
            </a:endParaRPr>
          </a:p>
          <a:p>
            <a:r>
              <a:rPr lang="en-US" dirty="0" smtClean="0">
                <a:latin typeface="Calibri"/>
                <a:cs typeface="Calibri"/>
              </a:rPr>
              <a:t>Ketchum </a:t>
            </a:r>
            <a:r>
              <a:rPr lang="en-US" dirty="0" err="1" smtClean="0">
                <a:latin typeface="Calibri"/>
                <a:cs typeface="Calibri"/>
              </a:rPr>
              <a:t>Pleon</a:t>
            </a:r>
            <a:r>
              <a:rPr lang="en-US" dirty="0" smtClean="0">
                <a:latin typeface="Calibri"/>
                <a:cs typeface="Calibri"/>
              </a:rPr>
              <a:t> - </a:t>
            </a:r>
            <a:r>
              <a:rPr lang="en-US" i="1" dirty="0" smtClean="0">
                <a:latin typeface="Calibri"/>
                <a:cs typeface="Calibri"/>
              </a:rPr>
              <a:t>Bosch, Der Sound </a:t>
            </a:r>
            <a:r>
              <a:rPr lang="en-US" i="1" dirty="0" err="1" smtClean="0">
                <a:latin typeface="Calibri"/>
                <a:cs typeface="Calibri"/>
              </a:rPr>
              <a:t>Zum</a:t>
            </a:r>
            <a:r>
              <a:rPr lang="en-US" i="1" dirty="0" smtClean="0">
                <a:latin typeface="Calibri"/>
                <a:cs typeface="Calibri"/>
              </a:rPr>
              <a:t> Spiel</a:t>
            </a:r>
            <a:r>
              <a:rPr lang="en-US" dirty="0" smtClean="0">
                <a:latin typeface="Calibri"/>
                <a:cs typeface="Calibri"/>
              </a:rPr>
              <a:t> - </a:t>
            </a:r>
            <a:r>
              <a:rPr lang="en-US" b="1" dirty="0" smtClean="0">
                <a:latin typeface="Calibri"/>
                <a:cs typeface="Calibri"/>
              </a:rPr>
              <a:t>Winner, PR Film</a:t>
            </a:r>
            <a:endParaRPr lang="en-US" dirty="0" smtClean="0">
              <a:latin typeface="Calibri"/>
              <a:cs typeface="Calibri"/>
            </a:endParaRPr>
          </a:p>
          <a:p>
            <a:pPr lvl="0"/>
            <a:r>
              <a:rPr lang="en-US" sz="1200" kern="1200" dirty="0" smtClean="0">
                <a:solidFill>
                  <a:schemeClr val="tx1"/>
                </a:solidFill>
                <a:effectLst/>
                <a:latin typeface="+mn-lt"/>
                <a:ea typeface="+mn-ea"/>
                <a:cs typeface="Calibri"/>
              </a:rPr>
              <a:t>Press Release (in German): http://</a:t>
            </a:r>
            <a:r>
              <a:rPr lang="en-US" sz="1200" kern="1200" dirty="0" err="1" smtClean="0">
                <a:solidFill>
                  <a:schemeClr val="tx1"/>
                </a:solidFill>
                <a:effectLst/>
                <a:latin typeface="+mn-lt"/>
                <a:ea typeface="+mn-ea"/>
                <a:cs typeface="Calibri"/>
              </a:rPr>
              <a:t>www.kpg-blog.de</a:t>
            </a:r>
            <a:r>
              <a:rPr lang="en-US" sz="1200" kern="1200" dirty="0" smtClean="0">
                <a:solidFill>
                  <a:schemeClr val="tx1"/>
                </a:solidFill>
                <a:effectLst/>
                <a:latin typeface="+mn-lt"/>
                <a:ea typeface="+mn-ea"/>
                <a:cs typeface="Calibri"/>
              </a:rPr>
              <a:t>/</a:t>
            </a:r>
            <a:r>
              <a:rPr lang="en-US" sz="1200" kern="1200" dirty="0" err="1" smtClean="0">
                <a:solidFill>
                  <a:schemeClr val="tx1"/>
                </a:solidFill>
                <a:effectLst/>
                <a:latin typeface="+mn-lt"/>
                <a:ea typeface="+mn-ea"/>
                <a:cs typeface="Calibri"/>
              </a:rPr>
              <a:t>punktlandung</a:t>
            </a:r>
            <a:r>
              <a:rPr lang="en-US" sz="1200" kern="1200" dirty="0" smtClean="0">
                <a:solidFill>
                  <a:schemeClr val="tx1"/>
                </a:solidFill>
                <a:effectLst/>
                <a:latin typeface="+mn-lt"/>
                <a:ea typeface="+mn-ea"/>
                <a:cs typeface="Calibri"/>
              </a:rPr>
              <a:t>-ketchum-</a:t>
            </a:r>
            <a:r>
              <a:rPr lang="en-US" sz="1200" kern="1200" dirty="0" err="1" smtClean="0">
                <a:solidFill>
                  <a:schemeClr val="tx1"/>
                </a:solidFill>
                <a:effectLst/>
                <a:latin typeface="+mn-lt"/>
                <a:ea typeface="+mn-ea"/>
                <a:cs typeface="Calibri"/>
              </a:rPr>
              <a:t>pleon</a:t>
            </a:r>
            <a:r>
              <a:rPr lang="en-US" sz="1200" kern="1200" dirty="0" smtClean="0">
                <a:solidFill>
                  <a:schemeClr val="tx1"/>
                </a:solidFill>
                <a:effectLst/>
                <a:latin typeface="+mn-lt"/>
                <a:ea typeface="+mn-ea"/>
                <a:cs typeface="Calibri"/>
              </a:rPr>
              <a:t>-</a:t>
            </a:r>
            <a:r>
              <a:rPr lang="en-US" sz="1200" kern="1200" dirty="0" err="1" smtClean="0">
                <a:solidFill>
                  <a:schemeClr val="tx1"/>
                </a:solidFill>
                <a:effectLst/>
                <a:latin typeface="+mn-lt"/>
                <a:ea typeface="+mn-ea"/>
                <a:cs typeface="Calibri"/>
              </a:rPr>
              <a:t>gewinnt</a:t>
            </a:r>
            <a:r>
              <a:rPr lang="en-US" sz="1200" kern="1200" dirty="0" smtClean="0">
                <a:solidFill>
                  <a:schemeClr val="tx1"/>
                </a:solidFill>
                <a:effectLst/>
                <a:latin typeface="+mn-lt"/>
                <a:ea typeface="+mn-ea"/>
                <a:cs typeface="Calibri"/>
              </a:rPr>
              <a:t>-</a:t>
            </a:r>
            <a:r>
              <a:rPr lang="en-US" sz="1200" kern="1200" dirty="0" err="1" smtClean="0">
                <a:solidFill>
                  <a:schemeClr val="tx1"/>
                </a:solidFill>
                <a:effectLst/>
                <a:latin typeface="+mn-lt"/>
                <a:ea typeface="+mn-ea"/>
                <a:cs typeface="Calibri"/>
              </a:rPr>
              <a:t>fuenf</a:t>
            </a:r>
            <a:r>
              <a:rPr lang="en-US" sz="1200" kern="1200" dirty="0" smtClean="0">
                <a:solidFill>
                  <a:schemeClr val="tx1"/>
                </a:solidFill>
                <a:effectLst/>
                <a:latin typeface="+mn-lt"/>
                <a:ea typeface="+mn-ea"/>
                <a:cs typeface="Calibri"/>
              </a:rPr>
              <a:t>-</a:t>
            </a:r>
            <a:r>
              <a:rPr lang="en-US" sz="1200" kern="1200" dirty="0" err="1" smtClean="0">
                <a:solidFill>
                  <a:schemeClr val="tx1"/>
                </a:solidFill>
                <a:effectLst/>
                <a:latin typeface="+mn-lt"/>
                <a:ea typeface="+mn-ea"/>
                <a:cs typeface="Calibri"/>
              </a:rPr>
              <a:t>pr</a:t>
            </a:r>
            <a:r>
              <a:rPr lang="en-US" sz="1200" kern="1200" dirty="0" smtClean="0">
                <a:solidFill>
                  <a:schemeClr val="tx1"/>
                </a:solidFill>
                <a:effectLst/>
                <a:latin typeface="+mn-lt"/>
                <a:ea typeface="+mn-ea"/>
                <a:cs typeface="Calibri"/>
              </a:rPr>
              <a:t>-report-awards/</a:t>
            </a:r>
          </a:p>
          <a:p>
            <a:pPr lvl="0"/>
            <a:endParaRPr lang="en-US" sz="1200" kern="1200" dirty="0" smtClean="0">
              <a:solidFill>
                <a:schemeClr val="tx1"/>
              </a:solidFill>
              <a:effectLst/>
              <a:latin typeface="Calibri"/>
              <a:ea typeface="+mn-ea"/>
              <a:cs typeface="Calibri"/>
            </a:endParaRPr>
          </a:p>
          <a:p>
            <a:pPr lvl="0"/>
            <a:endParaRPr lang="en-US" sz="1200" kern="1200" dirty="0" smtClean="0">
              <a:solidFill>
                <a:schemeClr val="tx1"/>
              </a:solidFill>
              <a:effectLst/>
              <a:latin typeface="Calibri"/>
              <a:ea typeface="+mn-ea"/>
              <a:cs typeface="Calibri"/>
            </a:endParaRPr>
          </a:p>
          <a:p>
            <a:pPr lvl="0"/>
            <a:endParaRPr lang="en-US" sz="1200" kern="1200" dirty="0" smtClean="0">
              <a:solidFill>
                <a:schemeClr val="tx1"/>
              </a:solidFill>
              <a:effectLst/>
              <a:latin typeface="Calibri"/>
              <a:ea typeface="+mn-ea"/>
              <a:cs typeface="Calibri"/>
            </a:endParaRPr>
          </a:p>
          <a:p>
            <a:pPr lvl="0"/>
            <a:endParaRPr lang="en-US" sz="1200" kern="1200" dirty="0" smtClean="0">
              <a:solidFill>
                <a:schemeClr val="tx1"/>
              </a:solidFill>
              <a:effectLst/>
              <a:latin typeface="Calibri"/>
              <a:ea typeface="+mn-ea"/>
              <a:cs typeface="Calibri"/>
            </a:endParaRPr>
          </a:p>
          <a:p>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EE274960-868B-3842-820E-7E124A7C2F4C}" type="slidenum">
              <a:rPr lang="en-US" smtClean="0"/>
              <a:t>3</a:t>
            </a:fld>
            <a:endParaRPr lang="en-US"/>
          </a:p>
        </p:txBody>
      </p:sp>
    </p:spTree>
    <p:extLst>
      <p:ext uri="{BB962C8B-B14F-4D97-AF65-F5344CB8AC3E}">
        <p14:creationId xmlns:p14="http://schemas.microsoft.com/office/powerpoint/2010/main" val="638764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274960-868B-3842-820E-7E124A7C2F4C}" type="slidenum">
              <a:rPr lang="en-US" smtClean="0"/>
              <a:t>4</a:t>
            </a:fld>
            <a:endParaRPr lang="en-US"/>
          </a:p>
        </p:txBody>
      </p:sp>
    </p:spTree>
    <p:extLst>
      <p:ext uri="{BB962C8B-B14F-4D97-AF65-F5344CB8AC3E}">
        <p14:creationId xmlns:p14="http://schemas.microsoft.com/office/powerpoint/2010/main" val="1213701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D728701E-CAF4-4159-9B3E-41C86DFFA30D}" type="datetimeFigureOut">
              <a:rPr lang="en-US" smtClean="0"/>
              <a:t>12/31/15</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12/31/15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12/31/15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D728701E-CAF4-4159-9B3E-41C86DFFA30D}" type="datetimeFigureOut">
              <a:rPr lang="en-US" smtClean="0"/>
              <a:t>12/31/15</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smtClean="0"/>
              <a:t>Drag picture to placeholder or click icon to add</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smtClean="0"/>
              <a:t>Drag picture to placeholder or click icon to add</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D728701E-CAF4-4159-9B3E-41C86DFFA30D}" type="datetimeFigureOut">
              <a:rPr lang="en-US" smtClean="0"/>
              <a:t>12/31/15</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162F1D00-BD13-4404-86B0-79703945A0A7}" type="slidenum">
              <a:rPr lang="en-US" smtClean="0"/>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12/31/15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D728701E-CAF4-4159-9B3E-41C86DFFA30D}" type="datetimeFigureOut">
              <a:rPr lang="en-US" smtClean="0"/>
              <a:t>12/31/15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F1D00-BD13-4404-86B0-79703945A0A7}" type="slidenum">
              <a:rPr lang="en-US" smtClean="0"/>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12/31/15</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162F1D00-BD13-4404-86B0-79703945A0A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12/31/15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D728701E-CAF4-4159-9B3E-41C86DFFA30D}" type="datetimeFigureOut">
              <a:rPr lang="en-US" smtClean="0"/>
              <a:t>12/31/15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D728701E-CAF4-4159-9B3E-41C86DFFA30D}" type="datetimeFigureOut">
              <a:rPr lang="en-US" smtClean="0"/>
              <a:t>12/31/15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D728701E-CAF4-4159-9B3E-41C86DFFA30D}" type="datetimeFigureOut">
              <a:rPr lang="en-US" smtClean="0"/>
              <a:t>12/31/15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smtClean="0"/>
              <a:t>Click to edit Master title style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D728701E-CAF4-4159-9B3E-41C86DFFA30D}" type="datetimeFigureOut">
              <a:rPr lang="en-US" smtClean="0"/>
              <a:t>12/31/15</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D728701E-CAF4-4159-9B3E-41C86DFFA30D}" type="datetimeFigureOut">
              <a:rPr lang="en-US" smtClean="0"/>
              <a:t>12/31/15</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28701E-CAF4-4159-9B3E-41C86DFFA30D}" type="datetimeFigureOut">
              <a:rPr lang="en-US" smtClean="0"/>
              <a:t>12/31/15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D728701E-CAF4-4159-9B3E-41C86DFFA30D}" type="datetimeFigureOut">
              <a:rPr lang="en-US" smtClean="0"/>
              <a:t>12/31/15</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smtClean="0"/>
              <a:t>Drag picture to placeholder or click icon to add</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D728701E-CAF4-4159-9B3E-41C86DFFA30D}" type="datetimeFigureOut">
              <a:rPr lang="en-US" smtClean="0"/>
              <a:t>12/31/15</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smtClean="0"/>
              <a:t>Drag picture to placeholder or click icon to add</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smtClean="0"/>
              <a:t>Drag picture to placeholder or click icon to add</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D728701E-CAF4-4159-9B3E-41C86DFFA30D}" type="datetimeFigureOut">
              <a:rPr lang="en-US" smtClean="0"/>
              <a:t>12/31/15</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smtClean="0"/>
              <a:t>Drag picture to placeholder or click icon to add</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12/31/15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12/31/15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smtClean="0"/>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D728701E-CAF4-4159-9B3E-41C86DFFA30D}" type="datetimeFigureOut">
              <a:rPr lang="en-US" smtClean="0"/>
              <a:t>12/31/15</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162F1D00-BD13-4404-86B0-79703945A0A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g"/><Relationship Id="rId6" Type="http://schemas.openxmlformats.org/officeDocument/2006/relationships/image" Target="../media/image4.png"/><Relationship Id="rId7" Type="http://schemas.openxmlformats.org/officeDocument/2006/relationships/image" Target="../media/image5.jp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1" Type="http://schemas.openxmlformats.org/officeDocument/2006/relationships/image" Target="../media/image9.gif"/><Relationship Id="rId12" Type="http://schemas.openxmlformats.org/officeDocument/2006/relationships/image" Target="../media/image10.jpeg"/><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g"/><Relationship Id="rId6" Type="http://schemas.openxmlformats.org/officeDocument/2006/relationships/image" Target="../media/image4.png"/><Relationship Id="rId7" Type="http://schemas.openxmlformats.org/officeDocument/2006/relationships/image" Target="../media/image5.jpg"/><Relationship Id="rId8" Type="http://schemas.openxmlformats.org/officeDocument/2006/relationships/image" Target="../media/image6.jpg"/><Relationship Id="rId9" Type="http://schemas.openxmlformats.org/officeDocument/2006/relationships/image" Target="../media/image7.jpg"/><Relationship Id="rId10" Type="http://schemas.openxmlformats.org/officeDocument/2006/relationships/image" Target="../media/image8.jpg"/></Relationships>
</file>

<file path=ppt/slides/_rels/slide3.xml.rels><?xml version="1.0" encoding="UTF-8" standalone="yes"?>
<Relationships xmlns="http://schemas.openxmlformats.org/package/2006/relationships"><Relationship Id="rId11" Type="http://schemas.openxmlformats.org/officeDocument/2006/relationships/image" Target="../media/image9.gif"/><Relationship Id="rId12" Type="http://schemas.openxmlformats.org/officeDocument/2006/relationships/image" Target="../media/image10.jpeg"/><Relationship Id="rId13" Type="http://schemas.openxmlformats.org/officeDocument/2006/relationships/image" Target="../media/image11.jpg"/><Relationship Id="rId14" Type="http://schemas.openxmlformats.org/officeDocument/2006/relationships/image" Target="../media/image12.jpeg"/><Relationship Id="rId15" Type="http://schemas.openxmlformats.org/officeDocument/2006/relationships/image" Target="../media/image13.png"/><Relationship Id="rId16" Type="http://schemas.openxmlformats.org/officeDocument/2006/relationships/image" Target="../media/image14.jpg"/><Relationship Id="rId17" Type="http://schemas.openxmlformats.org/officeDocument/2006/relationships/image" Target="../media/image15.png"/><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g"/><Relationship Id="rId6" Type="http://schemas.openxmlformats.org/officeDocument/2006/relationships/image" Target="../media/image4.png"/><Relationship Id="rId7" Type="http://schemas.openxmlformats.org/officeDocument/2006/relationships/image" Target="../media/image5.jpg"/><Relationship Id="rId8" Type="http://schemas.openxmlformats.org/officeDocument/2006/relationships/image" Target="../media/image6.jpg"/><Relationship Id="rId9" Type="http://schemas.openxmlformats.org/officeDocument/2006/relationships/image" Target="../media/image7.jpg"/><Relationship Id="rId10"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package" Target="../embeddings/Microsoft_Word_Document1.docx"/><Relationship Id="rId5" Type="http://schemas.openxmlformats.org/officeDocument/2006/relationships/image" Target="../media/image16.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2015 Awards Roundup</a:t>
            </a:r>
            <a:br>
              <a:rPr lang="en-US" dirty="0" smtClean="0"/>
            </a:br>
            <a:r>
              <a:rPr lang="en-US" dirty="0" smtClean="0"/>
              <a:t>Highlights!	</a:t>
            </a:r>
            <a:endParaRPr lang="en-US" dirty="0"/>
          </a:p>
        </p:txBody>
      </p:sp>
      <p:sp>
        <p:nvSpPr>
          <p:cNvPr id="3" name="Subtitle 2"/>
          <p:cNvSpPr>
            <a:spLocks noGrp="1"/>
          </p:cNvSpPr>
          <p:nvPr>
            <p:ph type="subTitle" idx="1"/>
          </p:nvPr>
        </p:nvSpPr>
        <p:spPr/>
        <p:txBody>
          <a:bodyPr/>
          <a:lstStyle/>
          <a:p>
            <a:r>
              <a:rPr lang="en-US" dirty="0" smtClean="0"/>
              <a:t>Wins, finalists + significant award milestones!</a:t>
            </a:r>
            <a:endParaRPr lang="en-US" dirty="0"/>
          </a:p>
        </p:txBody>
      </p:sp>
      <p:pic>
        <p:nvPicPr>
          <p:cNvPr id="6" name="Picture 5" descr="Screen Shot 2015-12-30 at 1.50.5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174" y="220869"/>
            <a:ext cx="4218609" cy="4196522"/>
          </a:xfrm>
          <a:prstGeom prst="rect">
            <a:avLst/>
          </a:prstGeom>
        </p:spPr>
      </p:pic>
      <p:pic>
        <p:nvPicPr>
          <p:cNvPr id="7" name="Picture 6" descr="Screen Shot 2015-12-30 at 1.55.04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6783" y="220870"/>
            <a:ext cx="2274956" cy="2043044"/>
          </a:xfrm>
          <a:prstGeom prst="rect">
            <a:avLst/>
          </a:prstGeom>
        </p:spPr>
      </p:pic>
      <p:pic>
        <p:nvPicPr>
          <p:cNvPr id="8" name="Picture 7" descr="2Euro.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91740" y="2263914"/>
            <a:ext cx="2047460" cy="2153477"/>
          </a:xfrm>
          <a:prstGeom prst="rect">
            <a:avLst/>
          </a:prstGeom>
        </p:spPr>
      </p:pic>
      <p:pic>
        <p:nvPicPr>
          <p:cNvPr id="9" name="Picture 8" descr="Logo_Eurobest.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16783" y="2263913"/>
            <a:ext cx="2175564" cy="2153477"/>
          </a:xfrm>
          <a:prstGeom prst="rect">
            <a:avLst/>
          </a:prstGeom>
        </p:spPr>
      </p:pic>
      <p:pic>
        <p:nvPicPr>
          <p:cNvPr id="10" name="Picture 9" descr="CannesLions15.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91739" y="220869"/>
            <a:ext cx="2352260" cy="2043044"/>
          </a:xfrm>
          <a:prstGeom prst="rect">
            <a:avLst/>
          </a:prstGeom>
        </p:spPr>
      </p:pic>
    </p:spTree>
    <p:extLst>
      <p:ext uri="{BB962C8B-B14F-4D97-AF65-F5344CB8AC3E}">
        <p14:creationId xmlns:p14="http://schemas.microsoft.com/office/powerpoint/2010/main" val="389441841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2015 Awards Roundup</a:t>
            </a:r>
            <a:br>
              <a:rPr lang="en-US" dirty="0" smtClean="0"/>
            </a:br>
            <a:r>
              <a:rPr lang="en-US" dirty="0" smtClean="0"/>
              <a:t>Highlights – </a:t>
            </a:r>
            <a:r>
              <a:rPr lang="en-US" dirty="0" smtClean="0">
                <a:solidFill>
                  <a:srgbClr val="FF0000"/>
                </a:solidFill>
              </a:rPr>
              <a:t>cont</a:t>
            </a:r>
            <a:r>
              <a:rPr lang="en-US" dirty="0"/>
              <a:t>.</a:t>
            </a:r>
            <a:r>
              <a:rPr lang="en-US" dirty="0" smtClean="0"/>
              <a:t>	</a:t>
            </a:r>
            <a:endParaRPr lang="en-US" dirty="0"/>
          </a:p>
        </p:txBody>
      </p:sp>
      <p:sp>
        <p:nvSpPr>
          <p:cNvPr id="3" name="Subtitle 2"/>
          <p:cNvSpPr>
            <a:spLocks noGrp="1"/>
          </p:cNvSpPr>
          <p:nvPr>
            <p:ph type="subTitle" idx="1"/>
          </p:nvPr>
        </p:nvSpPr>
        <p:spPr/>
        <p:txBody>
          <a:bodyPr/>
          <a:lstStyle/>
          <a:p>
            <a:r>
              <a:rPr lang="en-US" dirty="0" smtClean="0"/>
              <a:t>Wins, finalists + significant award milestones!</a:t>
            </a:r>
            <a:endParaRPr lang="en-US" dirty="0"/>
          </a:p>
        </p:txBody>
      </p:sp>
      <p:pic>
        <p:nvPicPr>
          <p:cNvPr id="6" name="Picture 5" descr="Screen Shot 2015-12-30 at 1.50.5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174" y="220869"/>
            <a:ext cx="4218609" cy="4196522"/>
          </a:xfrm>
          <a:prstGeom prst="rect">
            <a:avLst/>
          </a:prstGeom>
        </p:spPr>
      </p:pic>
      <p:pic>
        <p:nvPicPr>
          <p:cNvPr id="7" name="Picture 6" descr="Screen Shot 2015-12-30 at 1.55.04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6783" y="220870"/>
            <a:ext cx="2274956" cy="2043044"/>
          </a:xfrm>
          <a:prstGeom prst="rect">
            <a:avLst/>
          </a:prstGeom>
        </p:spPr>
      </p:pic>
      <p:pic>
        <p:nvPicPr>
          <p:cNvPr id="8" name="Picture 7" descr="2Euro.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91740" y="2263914"/>
            <a:ext cx="2047460" cy="2153477"/>
          </a:xfrm>
          <a:prstGeom prst="rect">
            <a:avLst/>
          </a:prstGeom>
        </p:spPr>
      </p:pic>
      <p:pic>
        <p:nvPicPr>
          <p:cNvPr id="9" name="Picture 8" descr="Logo_Eurobest.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16783" y="2263913"/>
            <a:ext cx="2175564" cy="2153477"/>
          </a:xfrm>
          <a:prstGeom prst="rect">
            <a:avLst/>
          </a:prstGeom>
        </p:spPr>
      </p:pic>
      <p:pic>
        <p:nvPicPr>
          <p:cNvPr id="10" name="Picture 9" descr="CannesLions15.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91739" y="220869"/>
            <a:ext cx="2352260" cy="2043044"/>
          </a:xfrm>
          <a:prstGeom prst="rect">
            <a:avLst/>
          </a:prstGeom>
        </p:spPr>
      </p:pic>
      <p:pic>
        <p:nvPicPr>
          <p:cNvPr id="4" name="Picture 3" descr="CLIO.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9826" y="220870"/>
            <a:ext cx="4306957" cy="4196520"/>
          </a:xfrm>
          <a:prstGeom prst="rect">
            <a:avLst/>
          </a:prstGeom>
        </p:spPr>
      </p:pic>
      <p:pic>
        <p:nvPicPr>
          <p:cNvPr id="5" name="Picture 4" descr="TILSD.jp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35668" y="110434"/>
            <a:ext cx="2656072" cy="2153479"/>
          </a:xfrm>
          <a:prstGeom prst="rect">
            <a:avLst/>
          </a:prstGeom>
        </p:spPr>
      </p:pic>
      <p:pic>
        <p:nvPicPr>
          <p:cNvPr id="11" name="Picture 10" descr="UPS.jp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35667" y="2263912"/>
            <a:ext cx="2656073" cy="2153477"/>
          </a:xfrm>
          <a:prstGeom prst="rect">
            <a:avLst/>
          </a:prstGeom>
        </p:spPr>
      </p:pic>
      <p:pic>
        <p:nvPicPr>
          <p:cNvPr id="12" name="Picture 11" descr="corpcomms-awards-2015-300.gif"/>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791738" y="0"/>
            <a:ext cx="2352261" cy="2263914"/>
          </a:xfrm>
          <a:prstGeom prst="rect">
            <a:avLst/>
          </a:prstGeom>
        </p:spPr>
      </p:pic>
      <p:pic>
        <p:nvPicPr>
          <p:cNvPr id="13" name="Picture 12" descr="cc_awards_ketchumlondon.jpe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692346" y="2263912"/>
            <a:ext cx="2451653" cy="2153477"/>
          </a:xfrm>
          <a:prstGeom prst="rect">
            <a:avLst/>
          </a:prstGeom>
        </p:spPr>
      </p:pic>
    </p:spTree>
    <p:extLst>
      <p:ext uri="{BB962C8B-B14F-4D97-AF65-F5344CB8AC3E}">
        <p14:creationId xmlns:p14="http://schemas.microsoft.com/office/powerpoint/2010/main" val="412070017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2015 Awards Roundup</a:t>
            </a:r>
            <a:br>
              <a:rPr lang="en-US" dirty="0" smtClean="0"/>
            </a:br>
            <a:r>
              <a:rPr lang="en-US" dirty="0" smtClean="0"/>
              <a:t>Highlights – </a:t>
            </a:r>
            <a:r>
              <a:rPr lang="en-US" dirty="0" smtClean="0">
                <a:solidFill>
                  <a:srgbClr val="FF0000"/>
                </a:solidFill>
              </a:rPr>
              <a:t>cont</a:t>
            </a:r>
            <a:r>
              <a:rPr lang="en-US" dirty="0"/>
              <a:t>.</a:t>
            </a:r>
            <a:r>
              <a:rPr lang="en-US" dirty="0" smtClean="0"/>
              <a:t>	</a:t>
            </a:r>
            <a:endParaRPr lang="en-US" dirty="0"/>
          </a:p>
        </p:txBody>
      </p:sp>
      <p:sp>
        <p:nvSpPr>
          <p:cNvPr id="3" name="Subtitle 2"/>
          <p:cNvSpPr>
            <a:spLocks noGrp="1"/>
          </p:cNvSpPr>
          <p:nvPr>
            <p:ph type="subTitle" idx="1"/>
          </p:nvPr>
        </p:nvSpPr>
        <p:spPr/>
        <p:txBody>
          <a:bodyPr/>
          <a:lstStyle/>
          <a:p>
            <a:r>
              <a:rPr lang="en-US" dirty="0" smtClean="0"/>
              <a:t>Wins, finalists + significant award milestones!</a:t>
            </a:r>
            <a:endParaRPr lang="en-US" dirty="0"/>
          </a:p>
        </p:txBody>
      </p:sp>
      <p:pic>
        <p:nvPicPr>
          <p:cNvPr id="6" name="Picture 5" descr="Screen Shot 2015-12-30 at 1.50.5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174" y="220869"/>
            <a:ext cx="4218609" cy="4196522"/>
          </a:xfrm>
          <a:prstGeom prst="rect">
            <a:avLst/>
          </a:prstGeom>
        </p:spPr>
      </p:pic>
      <p:pic>
        <p:nvPicPr>
          <p:cNvPr id="7" name="Picture 6" descr="Screen Shot 2015-12-30 at 1.55.04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6783" y="220870"/>
            <a:ext cx="2274956" cy="2043044"/>
          </a:xfrm>
          <a:prstGeom prst="rect">
            <a:avLst/>
          </a:prstGeom>
        </p:spPr>
      </p:pic>
      <p:pic>
        <p:nvPicPr>
          <p:cNvPr id="8" name="Picture 7" descr="2Euro.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91740" y="2263914"/>
            <a:ext cx="2047460" cy="2153477"/>
          </a:xfrm>
          <a:prstGeom prst="rect">
            <a:avLst/>
          </a:prstGeom>
        </p:spPr>
      </p:pic>
      <p:pic>
        <p:nvPicPr>
          <p:cNvPr id="9" name="Picture 8" descr="Logo_Eurobest.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16783" y="2263913"/>
            <a:ext cx="2175564" cy="2153477"/>
          </a:xfrm>
          <a:prstGeom prst="rect">
            <a:avLst/>
          </a:prstGeom>
        </p:spPr>
      </p:pic>
      <p:pic>
        <p:nvPicPr>
          <p:cNvPr id="10" name="Picture 9" descr="CannesLions15.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91739" y="220869"/>
            <a:ext cx="2352260" cy="2043044"/>
          </a:xfrm>
          <a:prstGeom prst="rect">
            <a:avLst/>
          </a:prstGeom>
        </p:spPr>
      </p:pic>
      <p:pic>
        <p:nvPicPr>
          <p:cNvPr id="4" name="Picture 3" descr="CLIO.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9826" y="220870"/>
            <a:ext cx="4306957" cy="4196520"/>
          </a:xfrm>
          <a:prstGeom prst="rect">
            <a:avLst/>
          </a:prstGeom>
        </p:spPr>
      </p:pic>
      <p:pic>
        <p:nvPicPr>
          <p:cNvPr id="5" name="Picture 4" descr="TILSD.jp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35668" y="110434"/>
            <a:ext cx="2656072" cy="2153479"/>
          </a:xfrm>
          <a:prstGeom prst="rect">
            <a:avLst/>
          </a:prstGeom>
        </p:spPr>
      </p:pic>
      <p:pic>
        <p:nvPicPr>
          <p:cNvPr id="11" name="Picture 10" descr="UPS.jp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35667" y="2263912"/>
            <a:ext cx="2656073" cy="2153477"/>
          </a:xfrm>
          <a:prstGeom prst="rect">
            <a:avLst/>
          </a:prstGeom>
        </p:spPr>
      </p:pic>
      <p:pic>
        <p:nvPicPr>
          <p:cNvPr id="12" name="Picture 11" descr="corpcomms-awards-2015-300.gif"/>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791738" y="0"/>
            <a:ext cx="2352261" cy="2263914"/>
          </a:xfrm>
          <a:prstGeom prst="rect">
            <a:avLst/>
          </a:prstGeom>
        </p:spPr>
      </p:pic>
      <p:pic>
        <p:nvPicPr>
          <p:cNvPr id="13" name="Picture 12" descr="cc_awards_ketchumlondon.jpe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692346" y="2263912"/>
            <a:ext cx="2451653" cy="2153477"/>
          </a:xfrm>
          <a:prstGeom prst="rect">
            <a:avLst/>
          </a:prstGeom>
        </p:spPr>
      </p:pic>
      <p:pic>
        <p:nvPicPr>
          <p:cNvPr id="14" name="Picture 13" descr="CloroxIckAwards.jpg"/>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135668" y="110434"/>
            <a:ext cx="2556677" cy="2153478"/>
          </a:xfrm>
          <a:prstGeom prst="rect">
            <a:avLst/>
          </a:prstGeom>
        </p:spPr>
      </p:pic>
      <p:pic>
        <p:nvPicPr>
          <p:cNvPr id="15" name="Picture 14" descr="GlobalSABREAwards.jpg"/>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98174" y="110434"/>
            <a:ext cx="3837493" cy="4306957"/>
          </a:xfrm>
          <a:prstGeom prst="rect">
            <a:avLst/>
          </a:prstGeom>
        </p:spPr>
      </p:pic>
      <p:pic>
        <p:nvPicPr>
          <p:cNvPr id="16" name="Picture 15" descr="giletteKissHimOrNot.png"/>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692347" y="1"/>
            <a:ext cx="2451652" cy="2263914"/>
          </a:xfrm>
          <a:prstGeom prst="rect">
            <a:avLst/>
          </a:prstGeom>
        </p:spPr>
      </p:pic>
      <p:pic>
        <p:nvPicPr>
          <p:cNvPr id="17" name="Picture 16" descr="Awards1-768x290.jpg"/>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692344" y="2263912"/>
            <a:ext cx="2451655" cy="2153477"/>
          </a:xfrm>
          <a:prstGeom prst="rect">
            <a:avLst/>
          </a:prstGeom>
        </p:spPr>
      </p:pic>
      <p:pic>
        <p:nvPicPr>
          <p:cNvPr id="18" name="Picture 17" descr="SilverAnvils2015.png"/>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135670" y="2263915"/>
            <a:ext cx="2556678" cy="2153476"/>
          </a:xfrm>
          <a:prstGeom prst="rect">
            <a:avLst/>
          </a:prstGeom>
        </p:spPr>
      </p:pic>
    </p:spTree>
    <p:extLst>
      <p:ext uri="{BB962C8B-B14F-4D97-AF65-F5344CB8AC3E}">
        <p14:creationId xmlns:p14="http://schemas.microsoft.com/office/powerpoint/2010/main" val="53465326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a:t>
            </a:r>
            <a:r>
              <a:rPr lang="en-US" dirty="0"/>
              <a:t> </a:t>
            </a:r>
            <a:r>
              <a:rPr lang="en-US" dirty="0" smtClean="0"/>
              <a:t>Tally: # of </a:t>
            </a:r>
            <a:r>
              <a:rPr lang="en-US" dirty="0" smtClean="0">
                <a:solidFill>
                  <a:srgbClr val="FF0000"/>
                </a:solidFill>
              </a:rPr>
              <a:t>wins</a:t>
            </a:r>
            <a:r>
              <a:rPr lang="en-US" dirty="0" smtClean="0"/>
              <a:t> &amp; </a:t>
            </a:r>
            <a:r>
              <a:rPr lang="en-US" dirty="0" smtClean="0">
                <a:solidFill>
                  <a:schemeClr val="tx1"/>
                </a:solidFill>
              </a:rPr>
              <a:t>finalists</a:t>
            </a:r>
            <a:r>
              <a:rPr lang="en-US" dirty="0"/>
              <a:t> </a:t>
            </a:r>
            <a:r>
              <a:rPr lang="en-US" dirty="0" smtClean="0"/>
              <a:t>figures!</a:t>
            </a:r>
            <a:endParaRPr lang="en-US" dirty="0"/>
          </a:p>
        </p:txBody>
      </p:sp>
      <p:sp>
        <p:nvSpPr>
          <p:cNvPr id="3" name="Content Placeholder 2"/>
          <p:cNvSpPr>
            <a:spLocks noGrp="1"/>
          </p:cNvSpPr>
          <p:nvPr>
            <p:ph idx="1"/>
          </p:nvPr>
        </p:nvSpPr>
        <p:spPr/>
        <p:txBody>
          <a:bodyPr/>
          <a:lstStyle/>
          <a:p>
            <a:pPr marL="0" indent="0">
              <a:buNone/>
            </a:pP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696641818"/>
              </p:ext>
            </p:extLst>
          </p:nvPr>
        </p:nvGraphicFramePr>
        <p:xfrm>
          <a:off x="1079643" y="1981200"/>
          <a:ext cx="7556313" cy="4153242"/>
        </p:xfrm>
        <a:graphic>
          <a:graphicData uri="http://schemas.openxmlformats.org/presentationml/2006/ole">
            <mc:AlternateContent xmlns:mc="http://schemas.openxmlformats.org/markup-compatibility/2006">
              <mc:Choice xmlns:v="urn:schemas-microsoft-com:vml" Requires="v">
                <p:oleObj spid="_x0000_s1025" name="Document" r:id="rId4" imgW="5638800" imgH="5397500" progId="Word.Document.12">
                  <p:embed/>
                </p:oleObj>
              </mc:Choice>
              <mc:Fallback>
                <p:oleObj name="Document" r:id="rId4" imgW="5638800" imgH="5397500" progId="Word.Document.12">
                  <p:embed/>
                  <p:pic>
                    <p:nvPicPr>
                      <p:cNvPr id="0" name=""/>
                      <p:cNvPicPr/>
                      <p:nvPr/>
                    </p:nvPicPr>
                    <p:blipFill>
                      <a:blip r:embed="rId5"/>
                      <a:stretch>
                        <a:fillRect/>
                      </a:stretch>
                    </p:blipFill>
                    <p:spPr>
                      <a:xfrm>
                        <a:off x="1079643" y="1981200"/>
                        <a:ext cx="7556313" cy="4153242"/>
                      </a:xfrm>
                      <a:prstGeom prst="rect">
                        <a:avLst/>
                      </a:prstGeom>
                    </p:spPr>
                  </p:pic>
                </p:oleObj>
              </mc:Fallback>
            </mc:AlternateContent>
          </a:graphicData>
        </a:graphic>
      </p:graphicFrame>
    </p:spTree>
    <p:extLst>
      <p:ext uri="{BB962C8B-B14F-4D97-AF65-F5344CB8AC3E}">
        <p14:creationId xmlns:p14="http://schemas.microsoft.com/office/powerpoint/2010/main" val="2499393742"/>
      </p:ext>
    </p:extLst>
  </p:cSld>
  <p:clrMapOvr>
    <a:masterClrMapping/>
  </p:clrMapOvr>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311</TotalTime>
  <Words>924</Words>
  <Application>Microsoft Macintosh PowerPoint</Application>
  <PresentationFormat>On-screen Show (4:3)</PresentationFormat>
  <Paragraphs>69</Paragraphs>
  <Slides>4</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vt:i4>
      </vt:variant>
    </vt:vector>
  </HeadingPairs>
  <TitlesOfParts>
    <vt:vector size="6" baseType="lpstr">
      <vt:lpstr>Advantage</vt:lpstr>
      <vt:lpstr>Microsoft Word Document</vt:lpstr>
      <vt:lpstr>2015 Awards Roundup Highlights! </vt:lpstr>
      <vt:lpstr>2015 Awards Roundup Highlights – cont. </vt:lpstr>
      <vt:lpstr>2015 Awards Roundup Highlights – cont. </vt:lpstr>
      <vt:lpstr>A Tally: # of wins &amp; finalists figures!</vt:lpstr>
    </vt:vector>
  </TitlesOfParts>
  <Company>ketchum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2015 Awards Roundup Highlights! </dc:title>
  <dc:creator>Marlon Regis</dc:creator>
  <cp:lastModifiedBy>Marlon Regis</cp:lastModifiedBy>
  <cp:revision>32</cp:revision>
  <dcterms:created xsi:type="dcterms:W3CDTF">2015-12-30T17:58:35Z</dcterms:created>
  <dcterms:modified xsi:type="dcterms:W3CDTF">2015-12-31T16:45:03Z</dcterms:modified>
</cp:coreProperties>
</file>